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5"/>
  </p:notesMasterIdLst>
  <p:sldIdLst>
    <p:sldId id="256" r:id="rId2"/>
    <p:sldId id="257" r:id="rId3"/>
    <p:sldId id="291" r:id="rId4"/>
    <p:sldId id="258" r:id="rId5"/>
    <p:sldId id="259" r:id="rId6"/>
    <p:sldId id="260" r:id="rId7"/>
    <p:sldId id="261" r:id="rId8"/>
    <p:sldId id="262" r:id="rId9"/>
    <p:sldId id="263" r:id="rId10"/>
    <p:sldId id="264" r:id="rId11"/>
    <p:sldId id="265" r:id="rId12"/>
    <p:sldId id="292" r:id="rId13"/>
    <p:sldId id="266" r:id="rId14"/>
    <p:sldId id="267" r:id="rId15"/>
    <p:sldId id="293" r:id="rId16"/>
    <p:sldId id="268" r:id="rId17"/>
    <p:sldId id="294" r:id="rId18"/>
    <p:sldId id="269" r:id="rId19"/>
    <p:sldId id="270" r:id="rId20"/>
    <p:sldId id="271" r:id="rId21"/>
    <p:sldId id="295" r:id="rId22"/>
    <p:sldId id="272" r:id="rId23"/>
    <p:sldId id="273" r:id="rId24"/>
    <p:sldId id="274" r:id="rId25"/>
    <p:sldId id="275" r:id="rId26"/>
    <p:sldId id="296" r:id="rId27"/>
    <p:sldId id="276" r:id="rId28"/>
    <p:sldId id="277" r:id="rId29"/>
    <p:sldId id="278" r:id="rId30"/>
    <p:sldId id="279" r:id="rId31"/>
    <p:sldId id="297" r:id="rId32"/>
    <p:sldId id="280" r:id="rId33"/>
    <p:sldId id="281" r:id="rId34"/>
    <p:sldId id="282" r:id="rId35"/>
    <p:sldId id="298" r:id="rId36"/>
    <p:sldId id="283" r:id="rId37"/>
    <p:sldId id="284" r:id="rId38"/>
    <p:sldId id="285" r:id="rId39"/>
    <p:sldId id="286" r:id="rId40"/>
    <p:sldId id="287" r:id="rId41"/>
    <p:sldId id="288" r:id="rId42"/>
    <p:sldId id="289" r:id="rId43"/>
    <p:sldId id="290" r:id="rId44"/>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CCA"/>
          </a:solidFill>
        </a:fill>
      </a:tcStyle>
    </a:wholeTbl>
    <a:band2H>
      <a:tcTxStyle/>
      <a:tcStyle>
        <a:tcBdr/>
        <a:fill>
          <a:solidFill>
            <a:srgbClr val="FCEE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EE3D4"/>
          </a:solidFill>
        </a:fill>
      </a:tcStyle>
    </a:wholeTbl>
    <a:band2H>
      <a:tcTxStyle/>
      <a:tcStyle>
        <a:tcBdr/>
        <a:fill>
          <a:solidFill>
            <a:srgbClr val="E8F2EB"/>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DD7D1"/>
          </a:solidFill>
        </a:fill>
      </a:tcStyle>
    </a:wholeTbl>
    <a:band2H>
      <a:tcTxStyle/>
      <a:tcStyle>
        <a:tcBdr/>
        <a:fill>
          <a:solidFill>
            <a:srgbClr val="FEEC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FFFFF">
              <a:alpha val="20000"/>
            </a:srgbClr>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508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254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95"/>
  </p:normalViewPr>
  <p:slideViewPr>
    <p:cSldViewPr snapToGrid="0">
      <p:cViewPr varScale="1">
        <p:scale>
          <a:sx n="113" d="100"/>
          <a:sy n="113" d="100"/>
        </p:scale>
        <p:origin x="52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5" name="Shape 235"/>
          <p:cNvSpPr>
            <a:spLocks noGrp="1" noRot="1" noChangeAspect="1"/>
          </p:cNvSpPr>
          <p:nvPr>
            <p:ph type="sldImg"/>
          </p:nvPr>
        </p:nvSpPr>
        <p:spPr>
          <a:xfrm>
            <a:off x="1143000" y="685800"/>
            <a:ext cx="4572000" cy="3429000"/>
          </a:xfrm>
          <a:prstGeom prst="rect">
            <a:avLst/>
          </a:prstGeom>
        </p:spPr>
        <p:txBody>
          <a:bodyPr/>
          <a:lstStyle/>
          <a:p>
            <a:endParaRPr/>
          </a:p>
        </p:txBody>
      </p:sp>
      <p:sp>
        <p:nvSpPr>
          <p:cNvPr id="236" name="Shape 236"/>
          <p:cNvSpPr>
            <a:spLocks noGrp="1"/>
          </p:cNvSpPr>
          <p:nvPr>
            <p:ph type="body" sz="quarter" idx="1"/>
          </p:nvPr>
        </p:nvSpPr>
        <p:spPr>
          <a:xfrm>
            <a:off x="914400" y="4343400"/>
            <a:ext cx="5029200" cy="4114800"/>
          </a:xfrm>
          <a:prstGeom prst="rect">
            <a:avLst/>
          </a:prstGeom>
        </p:spPr>
        <p:txBody>
          <a:bodyPr/>
          <a:lstStyle/>
          <a:p>
            <a:endParaRPr/>
          </a:p>
        </p:txBody>
      </p:sp>
    </p:spTree>
  </p:cSld>
  <p:clrMap bg1="dk1" tx1="lt1" bg2="dk2" tx2="lt2" accent1="accent1" accent2="accent2" accent3="accent3" accent4="accent4" accent5="accent5" accent6="accent6" hlink="hlink" folHlink="folHlink"/>
  <p:notesStyle>
    <a:lvl1pPr defTabSz="457200" latinLnBrk="0">
      <a:defRPr sz="1200">
        <a:solidFill>
          <a:srgbClr val="FFFFFF"/>
        </a:solidFill>
        <a:latin typeface="+mn-lt"/>
        <a:ea typeface="+mn-ea"/>
        <a:cs typeface="+mn-cs"/>
        <a:sym typeface="Trebuchet MS"/>
      </a:defRPr>
    </a:lvl1pPr>
    <a:lvl2pPr indent="228600" defTabSz="457200" latinLnBrk="0">
      <a:defRPr sz="1200">
        <a:solidFill>
          <a:srgbClr val="FFFFFF"/>
        </a:solidFill>
        <a:latin typeface="+mn-lt"/>
        <a:ea typeface="+mn-ea"/>
        <a:cs typeface="+mn-cs"/>
        <a:sym typeface="Trebuchet MS"/>
      </a:defRPr>
    </a:lvl2pPr>
    <a:lvl3pPr indent="457200" defTabSz="457200" latinLnBrk="0">
      <a:defRPr sz="1200">
        <a:solidFill>
          <a:srgbClr val="FFFFFF"/>
        </a:solidFill>
        <a:latin typeface="+mn-lt"/>
        <a:ea typeface="+mn-ea"/>
        <a:cs typeface="+mn-cs"/>
        <a:sym typeface="Trebuchet MS"/>
      </a:defRPr>
    </a:lvl3pPr>
    <a:lvl4pPr indent="685800" defTabSz="457200" latinLnBrk="0">
      <a:defRPr sz="1200">
        <a:solidFill>
          <a:srgbClr val="FFFFFF"/>
        </a:solidFill>
        <a:latin typeface="+mn-lt"/>
        <a:ea typeface="+mn-ea"/>
        <a:cs typeface="+mn-cs"/>
        <a:sym typeface="Trebuchet MS"/>
      </a:defRPr>
    </a:lvl4pPr>
    <a:lvl5pPr indent="914400" defTabSz="457200" latinLnBrk="0">
      <a:defRPr sz="1200">
        <a:solidFill>
          <a:srgbClr val="FFFFFF"/>
        </a:solidFill>
        <a:latin typeface="+mn-lt"/>
        <a:ea typeface="+mn-ea"/>
        <a:cs typeface="+mn-cs"/>
        <a:sym typeface="Trebuchet MS"/>
      </a:defRPr>
    </a:lvl5pPr>
    <a:lvl6pPr indent="1143000" defTabSz="457200" latinLnBrk="0">
      <a:defRPr sz="1200">
        <a:solidFill>
          <a:srgbClr val="FFFFFF"/>
        </a:solidFill>
        <a:latin typeface="+mn-lt"/>
        <a:ea typeface="+mn-ea"/>
        <a:cs typeface="+mn-cs"/>
        <a:sym typeface="Trebuchet MS"/>
      </a:defRPr>
    </a:lvl6pPr>
    <a:lvl7pPr indent="1371600" defTabSz="457200" latinLnBrk="0">
      <a:defRPr sz="1200">
        <a:solidFill>
          <a:srgbClr val="FFFFFF"/>
        </a:solidFill>
        <a:latin typeface="+mn-lt"/>
        <a:ea typeface="+mn-ea"/>
        <a:cs typeface="+mn-cs"/>
        <a:sym typeface="Trebuchet MS"/>
      </a:defRPr>
    </a:lvl7pPr>
    <a:lvl8pPr indent="1600200" defTabSz="457200" latinLnBrk="0">
      <a:defRPr sz="1200">
        <a:solidFill>
          <a:srgbClr val="FFFFFF"/>
        </a:solidFill>
        <a:latin typeface="+mn-lt"/>
        <a:ea typeface="+mn-ea"/>
        <a:cs typeface="+mn-cs"/>
        <a:sym typeface="Trebuchet MS"/>
      </a:defRPr>
    </a:lvl8pPr>
    <a:lvl9pPr indent="1828800" defTabSz="457200" latinLnBrk="0">
      <a:defRPr sz="1200">
        <a:solidFill>
          <a:srgbClr val="FFFFFF"/>
        </a:solidFill>
        <a:latin typeface="+mn-lt"/>
        <a:ea typeface="+mn-ea"/>
        <a:cs typeface="+mn-cs"/>
        <a:sym typeface="Trebuchet M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AD6069-8597-E954-3510-8AF70D4EA00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ACEC0B0-55CE-4B36-59DD-87FC544D13E5}"/>
              </a:ext>
            </a:extLst>
          </p:cNvPr>
          <p:cNvSpPr>
            <a:spLocks noGrp="1" noRot="1" noChangeAspect="1"/>
          </p:cNvSpPr>
          <p:nvPr>
            <p:ph type="sldImg"/>
          </p:nvPr>
        </p:nvSpPr>
        <p:spPr>
          <a:xfrm>
            <a:off x="381000" y="685800"/>
            <a:ext cx="6096000" cy="3429000"/>
          </a:xfrm>
        </p:spPr>
      </p:sp>
      <p:sp>
        <p:nvSpPr>
          <p:cNvPr id="3" name="Marcador de notas 2">
            <a:extLst>
              <a:ext uri="{FF2B5EF4-FFF2-40B4-BE49-F238E27FC236}">
                <a16:creationId xmlns:a16="http://schemas.microsoft.com/office/drawing/2014/main" id="{11D7ECE5-55DA-0A46-EF11-EEEE9127D3FE}"/>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82878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179276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14" name="Picture 6" descr="Picture 6"/>
          <p:cNvPicPr>
            <a:picLocks noChangeAspect="1"/>
          </p:cNvPicPr>
          <p:nvPr/>
        </p:nvPicPr>
        <p:blipFill>
          <a:blip r:embed="rId2">
            <a:alphaModFix amt="10000"/>
          </a:blip>
          <a:stretch>
            <a:fillRect/>
          </a:stretch>
        </p:blipFill>
        <p:spPr>
          <a:xfrm>
            <a:off x="0" y="0"/>
            <a:ext cx="12192000" cy="6858000"/>
          </a:xfrm>
          <a:prstGeom prst="rect">
            <a:avLst/>
          </a:prstGeom>
          <a:ln w="12700">
            <a:miter lim="400000"/>
          </a:ln>
        </p:spPr>
      </p:pic>
      <p:pic>
        <p:nvPicPr>
          <p:cNvPr id="15" name="Picture 6" descr="Picture 6"/>
          <p:cNvPicPr>
            <a:picLocks noChangeAspect="1"/>
          </p:cNvPicPr>
          <p:nvPr/>
        </p:nvPicPr>
        <p:blipFill>
          <a:blip r:embed="rId3"/>
          <a:stretch>
            <a:fillRect/>
          </a:stretch>
        </p:blipFill>
        <p:spPr>
          <a:xfrm>
            <a:off x="1" y="4242851"/>
            <a:ext cx="8968085" cy="275943"/>
          </a:xfrm>
          <a:prstGeom prst="rect">
            <a:avLst/>
          </a:prstGeom>
          <a:ln w="12700">
            <a:miter lim="400000"/>
          </a:ln>
        </p:spPr>
      </p:pic>
      <p:pic>
        <p:nvPicPr>
          <p:cNvPr id="16" name="Picture 7" descr="Picture 7"/>
          <p:cNvPicPr>
            <a:picLocks noChangeAspect="1"/>
          </p:cNvPicPr>
          <p:nvPr/>
        </p:nvPicPr>
        <p:blipFill>
          <a:blip r:embed="rId4"/>
          <a:stretch>
            <a:fillRect/>
          </a:stretch>
        </p:blipFill>
        <p:spPr>
          <a:xfrm>
            <a:off x="9111715" y="4243844"/>
            <a:ext cx="3077109" cy="276941"/>
          </a:xfrm>
          <a:prstGeom prst="rect">
            <a:avLst/>
          </a:prstGeom>
          <a:ln w="12700">
            <a:miter lim="400000"/>
          </a:ln>
        </p:spPr>
      </p:pic>
      <p:sp>
        <p:nvSpPr>
          <p:cNvPr id="17" name="Rectangle 8"/>
          <p:cNvSpPr/>
          <p:nvPr/>
        </p:nvSpPr>
        <p:spPr>
          <a:xfrm>
            <a:off x="-1" y="2590077"/>
            <a:ext cx="8968087" cy="1660333"/>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8" name="Rectangle 9"/>
          <p:cNvSpPr/>
          <p:nvPr/>
        </p:nvSpPr>
        <p:spPr>
          <a:xfrm>
            <a:off x="9111715" y="2590077"/>
            <a:ext cx="3077110" cy="1660333"/>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9" name="Title Text"/>
          <p:cNvSpPr txBox="1">
            <a:spLocks noGrp="1"/>
          </p:cNvSpPr>
          <p:nvPr>
            <p:ph type="title"/>
          </p:nvPr>
        </p:nvSpPr>
        <p:spPr>
          <a:xfrm>
            <a:off x="680321" y="2733708"/>
            <a:ext cx="8144135" cy="1373071"/>
          </a:xfrm>
          <a:prstGeom prst="rect">
            <a:avLst/>
          </a:prstGeom>
        </p:spPr>
        <p:txBody>
          <a:bodyPr anchor="b"/>
          <a:lstStyle>
            <a:lvl1pPr algn="r">
              <a:defRPr sz="5400"/>
            </a:lvl1pPr>
          </a:lstStyle>
          <a:p>
            <a:r>
              <a:t>Title Text</a:t>
            </a:r>
          </a:p>
        </p:txBody>
      </p:sp>
      <p:sp>
        <p:nvSpPr>
          <p:cNvPr id="20" name="Body Level One…"/>
          <p:cNvSpPr txBox="1">
            <a:spLocks noGrp="1"/>
          </p:cNvSpPr>
          <p:nvPr>
            <p:ph type="body" sz="quarter" idx="1"/>
          </p:nvPr>
        </p:nvSpPr>
        <p:spPr>
          <a:xfrm>
            <a:off x="680321" y="4394039"/>
            <a:ext cx="8144135" cy="1117688"/>
          </a:xfrm>
          <a:prstGeom prst="rect">
            <a:avLst/>
          </a:prstGeom>
        </p:spPr>
        <p:txBody>
          <a:bodyPr/>
          <a:lstStyle>
            <a:lvl1pPr marL="0" indent="0" algn="r">
              <a:buSzTx/>
              <a:buFontTx/>
              <a:buNone/>
              <a:defRPr sz="2000"/>
            </a:lvl1pPr>
            <a:lvl2pPr marL="0" indent="457200" algn="r">
              <a:buSzTx/>
              <a:buFontTx/>
              <a:buNone/>
              <a:defRPr sz="2000"/>
            </a:lvl2pPr>
            <a:lvl3pPr marL="0" indent="914400" algn="r">
              <a:buSzTx/>
              <a:buFontTx/>
              <a:buNone/>
              <a:defRPr sz="2000"/>
            </a:lvl3pPr>
            <a:lvl4pPr marL="0" indent="1371600" algn="r">
              <a:buSzTx/>
              <a:buFontTx/>
              <a:buNone/>
              <a:defRPr sz="2000"/>
            </a:lvl4pPr>
            <a:lvl5pPr marL="0" indent="1828800" algn="r">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21" name="Slide Number"/>
          <p:cNvSpPr txBox="1">
            <a:spLocks noGrp="1"/>
          </p:cNvSpPr>
          <p:nvPr>
            <p:ph type="sldNum" sz="quarter" idx="2"/>
          </p:nvPr>
        </p:nvSpPr>
        <p:spPr>
          <a:xfrm>
            <a:off x="9255345" y="3116137"/>
            <a:ext cx="583666" cy="624841"/>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anoramic Picture with Caption">
    <p:spTree>
      <p:nvGrpSpPr>
        <p:cNvPr id="1" name=""/>
        <p:cNvGrpSpPr/>
        <p:nvPr/>
      </p:nvGrpSpPr>
      <p:grpSpPr>
        <a:xfrm>
          <a:off x="0" y="0"/>
          <a:ext cx="0" cy="0"/>
          <a:chOff x="0" y="0"/>
          <a:chExt cx="0" cy="0"/>
        </a:xfrm>
      </p:grpSpPr>
      <p:pic>
        <p:nvPicPr>
          <p:cNvPr id="13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36" name="Picture 7" descr="Picture 7"/>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37" name="Picture 8" descr="Picture 8"/>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38" name="Rectangle 9"/>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39" name="Rectangle 10"/>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40" name="Title Text"/>
          <p:cNvSpPr txBox="1">
            <a:spLocks noGrp="1"/>
          </p:cNvSpPr>
          <p:nvPr>
            <p:ph type="title"/>
          </p:nvPr>
        </p:nvSpPr>
        <p:spPr>
          <a:xfrm>
            <a:off x="680321" y="4711615"/>
            <a:ext cx="9613860" cy="453052"/>
          </a:xfrm>
          <a:prstGeom prst="rect">
            <a:avLst/>
          </a:prstGeom>
        </p:spPr>
        <p:txBody>
          <a:bodyPr anchor="b"/>
          <a:lstStyle>
            <a:lvl1pPr>
              <a:defRPr sz="2400"/>
            </a:lvl1pPr>
          </a:lstStyle>
          <a:p>
            <a:r>
              <a:t>Title Text</a:t>
            </a:r>
          </a:p>
        </p:txBody>
      </p:sp>
      <p:sp>
        <p:nvSpPr>
          <p:cNvPr id="141" name="Picture Placeholder 2"/>
          <p:cNvSpPr>
            <a:spLocks noGrp="1"/>
          </p:cNvSpPr>
          <p:nvPr>
            <p:ph type="pic" idx="21"/>
          </p:nvPr>
        </p:nvSpPr>
        <p:spPr>
          <a:xfrm>
            <a:off x="680321" y="609596"/>
            <a:ext cx="9613860" cy="3589577"/>
          </a:xfrm>
          <a:prstGeom prst="rect">
            <a:avLst/>
          </a:prstGeom>
          <a:effectLst>
            <a:outerShdw blurRad="76200" dist="63500" dir="5040000" rotWithShape="0">
              <a:srgbClr val="000000">
                <a:alpha val="41000"/>
              </a:srgbClr>
            </a:outerShdw>
          </a:effectLst>
        </p:spPr>
        <p:txBody>
          <a:bodyPr lIns="91439" rIns="91439">
            <a:noAutofit/>
          </a:bodyPr>
          <a:lstStyle/>
          <a:p>
            <a:endParaRPr/>
          </a:p>
        </p:txBody>
      </p:sp>
      <p:sp>
        <p:nvSpPr>
          <p:cNvPr id="142" name="Body Level One…"/>
          <p:cNvSpPr txBox="1">
            <a:spLocks noGrp="1"/>
          </p:cNvSpPr>
          <p:nvPr>
            <p:ph type="body" sz="quarter" idx="1"/>
          </p:nvPr>
        </p:nvSpPr>
        <p:spPr>
          <a:xfrm>
            <a:off x="680318" y="5169582"/>
            <a:ext cx="9613864" cy="622972"/>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43" name="Slide Number"/>
          <p:cNvSpPr txBox="1">
            <a:spLocks noGrp="1"/>
          </p:cNvSpPr>
          <p:nvPr>
            <p:ph type="sldNum" sz="quarter" idx="2"/>
          </p:nvPr>
        </p:nvSpPr>
        <p:spPr>
          <a:xfrm>
            <a:off x="10729455" y="4944283"/>
            <a:ext cx="583665" cy="624841"/>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aption">
    <p:spTree>
      <p:nvGrpSpPr>
        <p:cNvPr id="1" name=""/>
        <p:cNvGrpSpPr/>
        <p:nvPr/>
      </p:nvGrpSpPr>
      <p:grpSpPr>
        <a:xfrm>
          <a:off x="0" y="0"/>
          <a:ext cx="0" cy="0"/>
          <a:chOff x="0" y="0"/>
          <a:chExt cx="0" cy="0"/>
        </a:xfrm>
      </p:grpSpPr>
      <p:pic>
        <p:nvPicPr>
          <p:cNvPr id="15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51" name="Picture 7" descr="Picture 7"/>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52" name="Picture 8" descr="Picture 8"/>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53" name="Rectangle 9"/>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54" name="Rectangle 10"/>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55" name="Title Text"/>
          <p:cNvSpPr txBox="1">
            <a:spLocks noGrp="1"/>
          </p:cNvSpPr>
          <p:nvPr>
            <p:ph type="title"/>
          </p:nvPr>
        </p:nvSpPr>
        <p:spPr>
          <a:xfrm>
            <a:off x="680321" y="609596"/>
            <a:ext cx="9613860" cy="3592752"/>
          </a:xfrm>
          <a:prstGeom prst="rect">
            <a:avLst/>
          </a:prstGeom>
        </p:spPr>
        <p:txBody>
          <a:bodyPr/>
          <a:lstStyle>
            <a:lvl1pPr>
              <a:defRPr sz="3200"/>
            </a:lvl1pPr>
          </a:lstStyle>
          <a:p>
            <a:r>
              <a:t>Title Text</a:t>
            </a:r>
          </a:p>
        </p:txBody>
      </p:sp>
      <p:sp>
        <p:nvSpPr>
          <p:cNvPr id="156" name="Body Level One…"/>
          <p:cNvSpPr txBox="1">
            <a:spLocks noGrp="1"/>
          </p:cNvSpPr>
          <p:nvPr>
            <p:ph type="body" sz="quarter" idx="1"/>
          </p:nvPr>
        </p:nvSpPr>
        <p:spPr>
          <a:xfrm>
            <a:off x="680321" y="4711615"/>
            <a:ext cx="9613860" cy="1090790"/>
          </a:xfrm>
          <a:prstGeom prst="rect">
            <a:avLst/>
          </a:prstGeom>
        </p:spPr>
        <p:txBody>
          <a:bodyPr anchor="ct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57" name="Slide Number"/>
          <p:cNvSpPr txBox="1">
            <a:spLocks noGrp="1"/>
          </p:cNvSpPr>
          <p:nvPr>
            <p:ph type="sldNum" sz="quarter" idx="2"/>
          </p:nvPr>
        </p:nvSpPr>
        <p:spPr>
          <a:xfrm>
            <a:off x="10729455" y="4944589"/>
            <a:ext cx="583665" cy="624841"/>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Quote with Caption">
    <p:spTree>
      <p:nvGrpSpPr>
        <p:cNvPr id="1" name=""/>
        <p:cNvGrpSpPr/>
        <p:nvPr/>
      </p:nvGrpSpPr>
      <p:grpSpPr>
        <a:xfrm>
          <a:off x="0" y="0"/>
          <a:ext cx="0" cy="0"/>
          <a:chOff x="0" y="0"/>
          <a:chExt cx="0" cy="0"/>
        </a:xfrm>
      </p:grpSpPr>
      <p:pic>
        <p:nvPicPr>
          <p:cNvPr id="164"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65" name="Picture 10" descr="Picture 10"/>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66" name="Picture 12" descr="Picture 12"/>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67" name="Rectangle 13"/>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68" name="Rectangle 14"/>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69" name="Title Text"/>
          <p:cNvSpPr txBox="1">
            <a:spLocks noGrp="1"/>
          </p:cNvSpPr>
          <p:nvPr>
            <p:ph type="title"/>
          </p:nvPr>
        </p:nvSpPr>
        <p:spPr>
          <a:xfrm>
            <a:off x="1127855" y="609598"/>
            <a:ext cx="8718879" cy="3036062"/>
          </a:xfrm>
          <a:prstGeom prst="rect">
            <a:avLst/>
          </a:prstGeom>
        </p:spPr>
        <p:txBody>
          <a:bodyPr/>
          <a:lstStyle>
            <a:lvl1pPr>
              <a:defRPr sz="3200"/>
            </a:lvl1pPr>
          </a:lstStyle>
          <a:p>
            <a:r>
              <a:t>Title Text</a:t>
            </a:r>
          </a:p>
        </p:txBody>
      </p:sp>
      <p:sp>
        <p:nvSpPr>
          <p:cNvPr id="170" name="Body Level One…"/>
          <p:cNvSpPr txBox="1">
            <a:spLocks noGrp="1"/>
          </p:cNvSpPr>
          <p:nvPr>
            <p:ph type="body" sz="quarter" idx="1"/>
          </p:nvPr>
        </p:nvSpPr>
        <p:spPr>
          <a:xfrm>
            <a:off x="1402287" y="3653378"/>
            <a:ext cx="8156580" cy="548969"/>
          </a:xfrm>
          <a:prstGeom prst="rect">
            <a:avLst/>
          </a:prstGeom>
        </p:spPr>
        <p:txBody>
          <a:bodyPr/>
          <a:lstStyle>
            <a:lvl1pPr marL="0" indent="0">
              <a:buSzTx/>
              <a:buFontTx/>
              <a:buNone/>
              <a:defRPr sz="1400"/>
            </a:lvl1pPr>
            <a:lvl2pPr marL="0" indent="457200">
              <a:buSzTx/>
              <a:buFontTx/>
              <a:buNone/>
              <a:defRPr sz="1400"/>
            </a:lvl2pPr>
            <a:lvl3pPr marL="0" indent="914400">
              <a:buSzTx/>
              <a:buFontTx/>
              <a:buNone/>
              <a:defRPr sz="1400"/>
            </a:lvl3pPr>
            <a:lvl4pPr marL="0" indent="1371600">
              <a:buSzTx/>
              <a:buFontTx/>
              <a:buNone/>
              <a:defRPr sz="1400"/>
            </a:lvl4pPr>
            <a:lvl5pPr marL="0" indent="1828800">
              <a:buSzTx/>
              <a:buFontTx/>
              <a:buNone/>
              <a:defRPr sz="1400"/>
            </a:lvl5pPr>
          </a:lstStyle>
          <a:p>
            <a:r>
              <a:t>Body Level One</a:t>
            </a:r>
          </a:p>
          <a:p>
            <a:pPr lvl="1"/>
            <a:r>
              <a:t>Body Level Two</a:t>
            </a:r>
          </a:p>
          <a:p>
            <a:pPr lvl="2"/>
            <a:r>
              <a:t>Body Level Three</a:t>
            </a:r>
          </a:p>
          <a:p>
            <a:pPr lvl="3"/>
            <a:r>
              <a:t>Body Level Four</a:t>
            </a:r>
          </a:p>
          <a:p>
            <a:pPr lvl="4"/>
            <a:r>
              <a:t>Body Level Five</a:t>
            </a:r>
          </a:p>
        </p:txBody>
      </p:sp>
      <p:sp>
        <p:nvSpPr>
          <p:cNvPr id="171" name="Text Placeholder 3"/>
          <p:cNvSpPr>
            <a:spLocks noGrp="1"/>
          </p:cNvSpPr>
          <p:nvPr>
            <p:ph type="body" sz="quarter" idx="21"/>
          </p:nvPr>
        </p:nvSpPr>
        <p:spPr>
          <a:xfrm>
            <a:off x="680322" y="4711615"/>
            <a:ext cx="9613859" cy="1090790"/>
          </a:xfrm>
          <a:prstGeom prst="rect">
            <a:avLst/>
          </a:prstGeom>
        </p:spPr>
        <p:txBody>
          <a:bodyPr anchor="ctr"/>
          <a:lstStyle/>
          <a:p>
            <a:pPr marL="0" indent="0">
              <a:buSzTx/>
              <a:buFontTx/>
              <a:buNone/>
              <a:defRPr sz="1600"/>
            </a:pPr>
            <a:endParaRPr/>
          </a:p>
        </p:txBody>
      </p:sp>
      <p:sp>
        <p:nvSpPr>
          <p:cNvPr id="172" name="TextBox 15"/>
          <p:cNvSpPr txBox="1"/>
          <p:nvPr/>
        </p:nvSpPr>
        <p:spPr>
          <a:xfrm>
            <a:off x="629291" y="461383"/>
            <a:ext cx="518161" cy="1158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defRPr sz="7200" cap="all">
                <a:solidFill>
                  <a:srgbClr val="FFFFFF"/>
                </a:solidFill>
              </a:defRPr>
            </a:lvl1pPr>
          </a:lstStyle>
          <a:p>
            <a:r>
              <a:t>“</a:t>
            </a:r>
          </a:p>
        </p:txBody>
      </p:sp>
      <p:sp>
        <p:nvSpPr>
          <p:cNvPr id="173" name="TextBox 16"/>
          <p:cNvSpPr txBox="1"/>
          <p:nvPr/>
        </p:nvSpPr>
        <p:spPr>
          <a:xfrm>
            <a:off x="9708528" y="2746791"/>
            <a:ext cx="518161" cy="1158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r">
              <a:defRPr sz="7200" cap="all">
                <a:solidFill>
                  <a:srgbClr val="FFFFFF"/>
                </a:solidFill>
              </a:defRPr>
            </a:lvl1pPr>
          </a:lstStyle>
          <a:p>
            <a:r>
              <a:t>”</a:t>
            </a:r>
          </a:p>
        </p:txBody>
      </p:sp>
      <p:sp>
        <p:nvSpPr>
          <p:cNvPr id="174" name="Slide Number"/>
          <p:cNvSpPr txBox="1">
            <a:spLocks noGrp="1"/>
          </p:cNvSpPr>
          <p:nvPr>
            <p:ph type="sldNum" sz="quarter" idx="2"/>
          </p:nvPr>
        </p:nvSpPr>
        <p:spPr>
          <a:xfrm>
            <a:off x="10729455" y="4942899"/>
            <a:ext cx="583665" cy="624841"/>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Name Card">
    <p:spTree>
      <p:nvGrpSpPr>
        <p:cNvPr id="1" name=""/>
        <p:cNvGrpSpPr/>
        <p:nvPr/>
      </p:nvGrpSpPr>
      <p:grpSpPr>
        <a:xfrm>
          <a:off x="0" y="0"/>
          <a:ext cx="0" cy="0"/>
          <a:chOff x="0" y="0"/>
          <a:chExt cx="0" cy="0"/>
        </a:xfrm>
      </p:grpSpPr>
      <p:pic>
        <p:nvPicPr>
          <p:cNvPr id="181"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82" name="Picture 8" descr="Picture 8"/>
          <p:cNvPicPr>
            <a:picLocks noChangeAspect="1"/>
          </p:cNvPicPr>
          <p:nvPr/>
        </p:nvPicPr>
        <p:blipFill>
          <a:blip r:embed="rId3"/>
          <a:stretch>
            <a:fillRect/>
          </a:stretch>
        </p:blipFill>
        <p:spPr>
          <a:xfrm>
            <a:off x="1" y="5928628"/>
            <a:ext cx="10437812" cy="321165"/>
          </a:xfrm>
          <a:prstGeom prst="rect">
            <a:avLst/>
          </a:prstGeom>
          <a:ln w="12700">
            <a:miter lim="400000"/>
          </a:ln>
        </p:spPr>
      </p:pic>
      <p:pic>
        <p:nvPicPr>
          <p:cNvPr id="183" name="Picture 9" descr="Picture 9"/>
          <p:cNvPicPr>
            <a:picLocks noChangeAspect="1"/>
          </p:cNvPicPr>
          <p:nvPr/>
        </p:nvPicPr>
        <p:blipFill>
          <a:blip r:embed="rId4"/>
          <a:stretch>
            <a:fillRect/>
          </a:stretch>
        </p:blipFill>
        <p:spPr>
          <a:xfrm>
            <a:off x="10585825" y="5929622"/>
            <a:ext cx="1602998" cy="144271"/>
          </a:xfrm>
          <a:prstGeom prst="rect">
            <a:avLst/>
          </a:prstGeom>
          <a:ln w="12700">
            <a:miter lim="400000"/>
          </a:ln>
        </p:spPr>
      </p:pic>
      <p:sp>
        <p:nvSpPr>
          <p:cNvPr id="184" name="Rectangle 10"/>
          <p:cNvSpPr/>
          <p:nvPr/>
        </p:nvSpPr>
        <p:spPr>
          <a:xfrm>
            <a:off x="-1" y="4567987"/>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85" name="Rectangle 11"/>
          <p:cNvSpPr/>
          <p:nvPr/>
        </p:nvSpPr>
        <p:spPr>
          <a:xfrm>
            <a:off x="10585826" y="4567987"/>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86" name="Title Text"/>
          <p:cNvSpPr txBox="1">
            <a:spLocks noGrp="1"/>
          </p:cNvSpPr>
          <p:nvPr>
            <p:ph type="title"/>
          </p:nvPr>
        </p:nvSpPr>
        <p:spPr>
          <a:xfrm>
            <a:off x="680318" y="4711615"/>
            <a:ext cx="9613864" cy="588536"/>
          </a:xfrm>
          <a:prstGeom prst="rect">
            <a:avLst/>
          </a:prstGeom>
        </p:spPr>
        <p:txBody>
          <a:bodyPr anchor="b"/>
          <a:lstStyle>
            <a:lvl1pPr>
              <a:defRPr sz="3200"/>
            </a:lvl1pPr>
          </a:lstStyle>
          <a:p>
            <a:r>
              <a:t>Title Text</a:t>
            </a:r>
          </a:p>
        </p:txBody>
      </p:sp>
      <p:sp>
        <p:nvSpPr>
          <p:cNvPr id="187" name="Body Level One…"/>
          <p:cNvSpPr txBox="1">
            <a:spLocks noGrp="1"/>
          </p:cNvSpPr>
          <p:nvPr>
            <p:ph type="body" sz="quarter" idx="1"/>
          </p:nvPr>
        </p:nvSpPr>
        <p:spPr>
          <a:xfrm>
            <a:off x="680320" y="5300148"/>
            <a:ext cx="9613863" cy="502256"/>
          </a:xfrm>
          <a:prstGeom prst="rect">
            <a:avLst/>
          </a:prstGeom>
        </p:spPr>
        <p:txBody>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88" name="Slide Number"/>
          <p:cNvSpPr txBox="1">
            <a:spLocks noGrp="1"/>
          </p:cNvSpPr>
          <p:nvPr>
            <p:ph type="sldNum" sz="quarter" idx="2"/>
          </p:nvPr>
        </p:nvSpPr>
        <p:spPr>
          <a:xfrm>
            <a:off x="10729455" y="4942899"/>
            <a:ext cx="583665" cy="624841"/>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3 Column">
    <p:spTree>
      <p:nvGrpSpPr>
        <p:cNvPr id="1" name=""/>
        <p:cNvGrpSpPr/>
        <p:nvPr/>
      </p:nvGrpSpPr>
      <p:grpSpPr>
        <a:xfrm>
          <a:off x="0" y="0"/>
          <a:ext cx="0" cy="0"/>
          <a:chOff x="0" y="0"/>
          <a:chExt cx="0" cy="0"/>
        </a:xfrm>
      </p:grpSpPr>
      <p:pic>
        <p:nvPicPr>
          <p:cNvPr id="19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96" name="Picture 12" descr="Picture 12"/>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197" name="Picture 13" descr="Picture 13"/>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198" name="Rectangle 15"/>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99" name="Rectangle 16"/>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200" name="Title Text"/>
          <p:cNvSpPr txBox="1">
            <a:spLocks noGrp="1"/>
          </p:cNvSpPr>
          <p:nvPr>
            <p:ph type="title"/>
          </p:nvPr>
        </p:nvSpPr>
        <p:spPr>
          <a:xfrm>
            <a:off x="669221" y="753228"/>
            <a:ext cx="9624961" cy="1080938"/>
          </a:xfrm>
          <a:prstGeom prst="rect">
            <a:avLst/>
          </a:prstGeom>
        </p:spPr>
        <p:txBody>
          <a:bodyPr/>
          <a:lstStyle/>
          <a:p>
            <a:r>
              <a:t>Title Text</a:t>
            </a:r>
          </a:p>
        </p:txBody>
      </p:sp>
      <p:sp>
        <p:nvSpPr>
          <p:cNvPr id="201" name="Body Level One…"/>
          <p:cNvSpPr txBox="1">
            <a:spLocks noGrp="1"/>
          </p:cNvSpPr>
          <p:nvPr>
            <p:ph type="body" sz="quarter" idx="1"/>
          </p:nvPr>
        </p:nvSpPr>
        <p:spPr>
          <a:xfrm>
            <a:off x="660945" y="2336873"/>
            <a:ext cx="3070035" cy="576263"/>
          </a:xfrm>
          <a:prstGeom prst="rect">
            <a:avLst/>
          </a:prstGeom>
        </p:spPr>
        <p:txBody>
          <a:bodyPr anchor="b"/>
          <a:lstStyle>
            <a:lvl1pPr marL="0" indent="0">
              <a:buSzTx/>
              <a:buFontTx/>
              <a:buNone/>
            </a:lvl1pPr>
            <a:lvl2pPr marL="0" indent="457200">
              <a:buSzTx/>
              <a:buFontTx/>
              <a:buNone/>
            </a:lvl2pPr>
            <a:lvl3pPr marL="0" indent="914400">
              <a:buSzTx/>
              <a:buFontTx/>
              <a:buNone/>
            </a:lvl3pPr>
            <a:lvl4pPr marL="0" indent="1371600">
              <a:buSzTx/>
              <a:buFontTx/>
              <a:buNone/>
            </a:lvl4pPr>
            <a:lvl5pPr marL="0" indent="1828800">
              <a:buSzTx/>
              <a:buFontTx/>
              <a:buNone/>
            </a:lvl5pPr>
          </a:lstStyle>
          <a:p>
            <a:r>
              <a:t>Body Level One</a:t>
            </a:r>
          </a:p>
          <a:p>
            <a:pPr lvl="1"/>
            <a:r>
              <a:t>Body Level Two</a:t>
            </a:r>
          </a:p>
          <a:p>
            <a:pPr lvl="2"/>
            <a:r>
              <a:t>Body Level Three</a:t>
            </a:r>
          </a:p>
          <a:p>
            <a:pPr lvl="3"/>
            <a:r>
              <a:t>Body Level Four</a:t>
            </a:r>
          </a:p>
          <a:p>
            <a:pPr lvl="4"/>
            <a:r>
              <a:t>Body Level Five</a:t>
            </a:r>
          </a:p>
        </p:txBody>
      </p:sp>
      <p:sp>
        <p:nvSpPr>
          <p:cNvPr id="202" name="Text Placeholder 3"/>
          <p:cNvSpPr>
            <a:spLocks noGrp="1"/>
          </p:cNvSpPr>
          <p:nvPr>
            <p:ph type="body" sz="quarter" idx="21"/>
          </p:nvPr>
        </p:nvSpPr>
        <p:spPr>
          <a:xfrm>
            <a:off x="680321" y="3022673"/>
            <a:ext cx="3049704" cy="2913514"/>
          </a:xfrm>
          <a:prstGeom prst="rect">
            <a:avLst/>
          </a:prstGeom>
        </p:spPr>
        <p:txBody>
          <a:bodyPr/>
          <a:lstStyle/>
          <a:p>
            <a:pPr marL="0" indent="0">
              <a:buSzTx/>
              <a:buFontTx/>
              <a:buNone/>
              <a:defRPr sz="1400"/>
            </a:pPr>
            <a:endParaRPr/>
          </a:p>
        </p:txBody>
      </p:sp>
      <p:sp>
        <p:nvSpPr>
          <p:cNvPr id="203" name="Text Placeholder 4"/>
          <p:cNvSpPr>
            <a:spLocks noGrp="1"/>
          </p:cNvSpPr>
          <p:nvPr>
            <p:ph type="body" sz="quarter" idx="22"/>
          </p:nvPr>
        </p:nvSpPr>
        <p:spPr>
          <a:xfrm>
            <a:off x="3956024" y="2336873"/>
            <a:ext cx="3063241" cy="576263"/>
          </a:xfrm>
          <a:prstGeom prst="rect">
            <a:avLst/>
          </a:prstGeom>
        </p:spPr>
        <p:txBody>
          <a:bodyPr anchor="b"/>
          <a:lstStyle/>
          <a:p>
            <a:pPr marL="0" indent="0">
              <a:buSzTx/>
              <a:buFontTx/>
              <a:buNone/>
            </a:pPr>
            <a:endParaRPr/>
          </a:p>
        </p:txBody>
      </p:sp>
      <p:sp>
        <p:nvSpPr>
          <p:cNvPr id="204" name="Text Placeholder 3"/>
          <p:cNvSpPr>
            <a:spLocks noGrp="1"/>
          </p:cNvSpPr>
          <p:nvPr>
            <p:ph type="body" sz="quarter" idx="23"/>
          </p:nvPr>
        </p:nvSpPr>
        <p:spPr>
          <a:xfrm>
            <a:off x="3945470" y="3022673"/>
            <a:ext cx="3063241" cy="2913514"/>
          </a:xfrm>
          <a:prstGeom prst="rect">
            <a:avLst/>
          </a:prstGeom>
        </p:spPr>
        <p:txBody>
          <a:bodyPr/>
          <a:lstStyle/>
          <a:p>
            <a:pPr marL="0" indent="0">
              <a:buSzTx/>
              <a:buFontTx/>
              <a:buNone/>
              <a:defRPr sz="1400"/>
            </a:pPr>
            <a:endParaRPr/>
          </a:p>
        </p:txBody>
      </p:sp>
      <p:sp>
        <p:nvSpPr>
          <p:cNvPr id="205" name="Text Placeholder 4"/>
          <p:cNvSpPr>
            <a:spLocks noGrp="1"/>
          </p:cNvSpPr>
          <p:nvPr>
            <p:ph type="body" sz="quarter" idx="24"/>
          </p:nvPr>
        </p:nvSpPr>
        <p:spPr>
          <a:xfrm>
            <a:off x="7224155" y="2336873"/>
            <a:ext cx="3070026" cy="576263"/>
          </a:xfrm>
          <a:prstGeom prst="rect">
            <a:avLst/>
          </a:prstGeom>
        </p:spPr>
        <p:txBody>
          <a:bodyPr anchor="b"/>
          <a:lstStyle/>
          <a:p>
            <a:pPr marL="0" indent="0">
              <a:buSzTx/>
              <a:buFontTx/>
              <a:buNone/>
            </a:pPr>
            <a:endParaRPr/>
          </a:p>
        </p:txBody>
      </p:sp>
      <p:sp>
        <p:nvSpPr>
          <p:cNvPr id="206" name="Text Placeholder 3"/>
          <p:cNvSpPr>
            <a:spLocks noGrp="1"/>
          </p:cNvSpPr>
          <p:nvPr>
            <p:ph type="body" sz="quarter" idx="25"/>
          </p:nvPr>
        </p:nvSpPr>
        <p:spPr>
          <a:xfrm>
            <a:off x="7224155" y="3022673"/>
            <a:ext cx="3070026" cy="2913514"/>
          </a:xfrm>
          <a:prstGeom prst="rect">
            <a:avLst/>
          </a:prstGeom>
        </p:spPr>
        <p:txBody>
          <a:bodyPr/>
          <a:lstStyle/>
          <a:p>
            <a:pPr marL="0" indent="0">
              <a:buSzTx/>
              <a:buFontTx/>
              <a:buNone/>
              <a:defRPr sz="1400"/>
            </a:pPr>
            <a:endParaRPr/>
          </a:p>
        </p:txBody>
      </p:sp>
      <p:sp>
        <p:nvSpPr>
          <p:cNvPr id="207"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 Picture Column">
    <p:spTree>
      <p:nvGrpSpPr>
        <p:cNvPr id="1" name=""/>
        <p:cNvGrpSpPr/>
        <p:nvPr/>
      </p:nvGrpSpPr>
      <p:grpSpPr>
        <a:xfrm>
          <a:off x="0" y="0"/>
          <a:ext cx="0" cy="0"/>
          <a:chOff x="0" y="0"/>
          <a:chExt cx="0" cy="0"/>
        </a:xfrm>
      </p:grpSpPr>
      <p:pic>
        <p:nvPicPr>
          <p:cNvPr id="214"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215" name="Picture 14" descr="Picture 14"/>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216" name="Picture 15" descr="Picture 15"/>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217" name="Rectangle 16"/>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218" name="Rectangle 17"/>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219" name="Title Text"/>
          <p:cNvSpPr txBox="1">
            <a:spLocks noGrp="1"/>
          </p:cNvSpPr>
          <p:nvPr>
            <p:ph type="title"/>
          </p:nvPr>
        </p:nvSpPr>
        <p:spPr>
          <a:xfrm>
            <a:off x="680321" y="753228"/>
            <a:ext cx="9613861" cy="1080938"/>
          </a:xfrm>
          <a:prstGeom prst="rect">
            <a:avLst/>
          </a:prstGeom>
        </p:spPr>
        <p:txBody>
          <a:bodyPr/>
          <a:lstStyle/>
          <a:p>
            <a:r>
              <a:t>Title Text</a:t>
            </a:r>
          </a:p>
        </p:txBody>
      </p:sp>
      <p:sp>
        <p:nvSpPr>
          <p:cNvPr id="220" name="Body Level One…"/>
          <p:cNvSpPr txBox="1">
            <a:spLocks noGrp="1"/>
          </p:cNvSpPr>
          <p:nvPr>
            <p:ph type="body" sz="quarter" idx="1"/>
          </p:nvPr>
        </p:nvSpPr>
        <p:spPr>
          <a:xfrm>
            <a:off x="680318" y="4297503"/>
            <a:ext cx="3049705" cy="576263"/>
          </a:xfrm>
          <a:prstGeom prst="rect">
            <a:avLst/>
          </a:prstGeom>
        </p:spPr>
        <p:txBody>
          <a:bodyPr anchor="b"/>
          <a:lstStyle>
            <a:lvl1pPr marL="0" indent="0">
              <a:buSzTx/>
              <a:buFontTx/>
              <a:buNone/>
            </a:lvl1pPr>
            <a:lvl2pPr marL="0" indent="457200">
              <a:buSzTx/>
              <a:buFontTx/>
              <a:buNone/>
            </a:lvl2pPr>
            <a:lvl3pPr marL="0" indent="914400">
              <a:buSzTx/>
              <a:buFontTx/>
              <a:buNone/>
            </a:lvl3pPr>
            <a:lvl4pPr marL="0" indent="1371600">
              <a:buSzTx/>
              <a:buFontTx/>
              <a:buNone/>
            </a:lvl4pPr>
            <a:lvl5pPr marL="0" indent="1828800">
              <a:buSzTx/>
              <a:buFontTx/>
              <a:buNone/>
            </a:lvl5pPr>
          </a:lstStyle>
          <a:p>
            <a:r>
              <a:t>Body Level One</a:t>
            </a:r>
          </a:p>
          <a:p>
            <a:pPr lvl="1"/>
            <a:r>
              <a:t>Body Level Two</a:t>
            </a:r>
          </a:p>
          <a:p>
            <a:pPr lvl="2"/>
            <a:r>
              <a:t>Body Level Three</a:t>
            </a:r>
          </a:p>
          <a:p>
            <a:pPr lvl="3"/>
            <a:r>
              <a:t>Body Level Four</a:t>
            </a:r>
          </a:p>
          <a:p>
            <a:pPr lvl="4"/>
            <a:r>
              <a:t>Body Level Five</a:t>
            </a:r>
          </a:p>
        </p:txBody>
      </p:sp>
      <p:sp>
        <p:nvSpPr>
          <p:cNvPr id="221" name="Picture Placeholder 2"/>
          <p:cNvSpPr>
            <a:spLocks noGrp="1"/>
          </p:cNvSpPr>
          <p:nvPr>
            <p:ph type="pic" sz="quarter" idx="21"/>
          </p:nvPr>
        </p:nvSpPr>
        <p:spPr>
          <a:xfrm>
            <a:off x="680317" y="2336873"/>
            <a:ext cx="3049707" cy="1524001"/>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22" name="Text Placeholder 3"/>
          <p:cNvSpPr>
            <a:spLocks noGrp="1"/>
          </p:cNvSpPr>
          <p:nvPr>
            <p:ph type="body" sz="quarter" idx="22"/>
          </p:nvPr>
        </p:nvSpPr>
        <p:spPr>
          <a:xfrm>
            <a:off x="680317" y="4873764"/>
            <a:ext cx="3049707" cy="1062423"/>
          </a:xfrm>
          <a:prstGeom prst="rect">
            <a:avLst/>
          </a:prstGeom>
        </p:spPr>
        <p:txBody>
          <a:bodyPr/>
          <a:lstStyle/>
          <a:p>
            <a:pPr marL="0" indent="0">
              <a:buSzTx/>
              <a:buFontTx/>
              <a:buNone/>
              <a:defRPr sz="1400"/>
            </a:pPr>
            <a:endParaRPr/>
          </a:p>
        </p:txBody>
      </p:sp>
      <p:sp>
        <p:nvSpPr>
          <p:cNvPr id="223" name="Text Placeholder 4"/>
          <p:cNvSpPr>
            <a:spLocks noGrp="1"/>
          </p:cNvSpPr>
          <p:nvPr>
            <p:ph type="body" sz="quarter" idx="23"/>
          </p:nvPr>
        </p:nvSpPr>
        <p:spPr>
          <a:xfrm>
            <a:off x="3945471" y="4297503"/>
            <a:ext cx="3063241" cy="576263"/>
          </a:xfrm>
          <a:prstGeom prst="rect">
            <a:avLst/>
          </a:prstGeom>
        </p:spPr>
        <p:txBody>
          <a:bodyPr anchor="b"/>
          <a:lstStyle/>
          <a:p>
            <a:pPr marL="0" indent="0">
              <a:buSzTx/>
              <a:buFontTx/>
              <a:buNone/>
            </a:pPr>
            <a:endParaRPr/>
          </a:p>
        </p:txBody>
      </p:sp>
      <p:sp>
        <p:nvSpPr>
          <p:cNvPr id="224" name="Picture Placeholder 2"/>
          <p:cNvSpPr>
            <a:spLocks noGrp="1"/>
          </p:cNvSpPr>
          <p:nvPr>
            <p:ph type="pic" sz="quarter" idx="24"/>
          </p:nvPr>
        </p:nvSpPr>
        <p:spPr>
          <a:xfrm>
            <a:off x="3945470" y="2336873"/>
            <a:ext cx="3063241" cy="1524001"/>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25" name="Text Placeholder 3"/>
          <p:cNvSpPr>
            <a:spLocks noGrp="1"/>
          </p:cNvSpPr>
          <p:nvPr>
            <p:ph type="body" sz="quarter" idx="25"/>
          </p:nvPr>
        </p:nvSpPr>
        <p:spPr>
          <a:xfrm>
            <a:off x="3944116" y="4873764"/>
            <a:ext cx="3067299" cy="1062423"/>
          </a:xfrm>
          <a:prstGeom prst="rect">
            <a:avLst/>
          </a:prstGeom>
        </p:spPr>
        <p:txBody>
          <a:bodyPr/>
          <a:lstStyle/>
          <a:p>
            <a:pPr marL="0" indent="0">
              <a:buSzTx/>
              <a:buFontTx/>
              <a:buNone/>
              <a:defRPr sz="1400"/>
            </a:pPr>
            <a:endParaRPr/>
          </a:p>
        </p:txBody>
      </p:sp>
      <p:sp>
        <p:nvSpPr>
          <p:cNvPr id="226" name="Text Placeholder 4"/>
          <p:cNvSpPr>
            <a:spLocks noGrp="1"/>
          </p:cNvSpPr>
          <p:nvPr>
            <p:ph type="body" sz="quarter" idx="26"/>
          </p:nvPr>
        </p:nvSpPr>
        <p:spPr>
          <a:xfrm>
            <a:off x="7230677" y="4297503"/>
            <a:ext cx="3063507" cy="576263"/>
          </a:xfrm>
          <a:prstGeom prst="rect">
            <a:avLst/>
          </a:prstGeom>
        </p:spPr>
        <p:txBody>
          <a:bodyPr anchor="b"/>
          <a:lstStyle/>
          <a:p>
            <a:pPr marL="0" indent="0">
              <a:buSzTx/>
              <a:buFontTx/>
              <a:buNone/>
            </a:pPr>
            <a:endParaRPr/>
          </a:p>
        </p:txBody>
      </p:sp>
      <p:sp>
        <p:nvSpPr>
          <p:cNvPr id="227" name="Picture Placeholder 2"/>
          <p:cNvSpPr>
            <a:spLocks noGrp="1"/>
          </p:cNvSpPr>
          <p:nvPr>
            <p:ph type="pic" sz="quarter" idx="27"/>
          </p:nvPr>
        </p:nvSpPr>
        <p:spPr>
          <a:xfrm>
            <a:off x="7230677" y="2336873"/>
            <a:ext cx="3063506" cy="1524001"/>
          </a:xfrm>
          <a:prstGeom prst="rect">
            <a:avLst/>
          </a:prstGeom>
          <a:effectLst>
            <a:outerShdw blurRad="50800" dist="50800" dir="5400000" rotWithShape="0">
              <a:srgbClr val="000000">
                <a:alpha val="43000"/>
              </a:srgbClr>
            </a:outerShdw>
          </a:effectLst>
        </p:spPr>
        <p:txBody>
          <a:bodyPr lIns="91439" rIns="91439">
            <a:noAutofit/>
          </a:bodyPr>
          <a:lstStyle/>
          <a:p>
            <a:endParaRPr/>
          </a:p>
        </p:txBody>
      </p:sp>
      <p:sp>
        <p:nvSpPr>
          <p:cNvPr id="228" name="Text Placeholder 3"/>
          <p:cNvSpPr>
            <a:spLocks noGrp="1"/>
          </p:cNvSpPr>
          <p:nvPr>
            <p:ph type="body" sz="quarter" idx="28"/>
          </p:nvPr>
        </p:nvSpPr>
        <p:spPr>
          <a:xfrm>
            <a:off x="7230553" y="4873761"/>
            <a:ext cx="3067564" cy="1062423"/>
          </a:xfrm>
          <a:prstGeom prst="rect">
            <a:avLst/>
          </a:prstGeom>
        </p:spPr>
        <p:txBody>
          <a:bodyPr/>
          <a:lstStyle/>
          <a:p>
            <a:pPr marL="0" indent="0">
              <a:buSzTx/>
              <a:buFontTx/>
              <a:buNone/>
              <a:defRPr sz="1400"/>
            </a:pPr>
            <a:endParaRPr/>
          </a:p>
        </p:txBody>
      </p:sp>
      <p:sp>
        <p:nvSpPr>
          <p:cNvPr id="229"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8"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29" name="Picture 14" descr="Picture 14"/>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30" name="Picture 15" descr="Picture 15"/>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31" name="Rectangle 16"/>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32" name="Rectangle 17"/>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33"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34" name="Body Level One…"/>
          <p:cNvSpPr txBox="1">
            <a:spLocks noGrp="1"/>
          </p:cNvSpPr>
          <p:nvPr>
            <p:ph type="body" idx="1"/>
          </p:nvPr>
        </p:nvSpPr>
        <p:spPr>
          <a:xfrm>
            <a:off x="680321" y="2336873"/>
            <a:ext cx="9613862" cy="359931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5"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42"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43" name="Picture 6" descr="Picture 6"/>
          <p:cNvPicPr>
            <a:picLocks noChangeAspect="1"/>
          </p:cNvPicPr>
          <p:nvPr/>
        </p:nvPicPr>
        <p:blipFill>
          <a:blip r:embed="rId3"/>
          <a:stretch>
            <a:fillRect/>
          </a:stretch>
        </p:blipFill>
        <p:spPr>
          <a:xfrm>
            <a:off x="-2" y="4086907"/>
            <a:ext cx="10437813" cy="321165"/>
          </a:xfrm>
          <a:prstGeom prst="rect">
            <a:avLst/>
          </a:prstGeom>
          <a:ln w="12700">
            <a:miter lim="400000"/>
          </a:ln>
        </p:spPr>
      </p:pic>
      <p:pic>
        <p:nvPicPr>
          <p:cNvPr id="44" name="Picture 7" descr="Picture 7"/>
          <p:cNvPicPr>
            <a:picLocks noChangeAspect="1"/>
          </p:cNvPicPr>
          <p:nvPr/>
        </p:nvPicPr>
        <p:blipFill>
          <a:blip r:embed="rId4"/>
          <a:stretch>
            <a:fillRect/>
          </a:stretch>
        </p:blipFill>
        <p:spPr>
          <a:xfrm>
            <a:off x="10585823" y="4087900"/>
            <a:ext cx="1602998" cy="144271"/>
          </a:xfrm>
          <a:prstGeom prst="rect">
            <a:avLst/>
          </a:prstGeom>
          <a:ln w="12700">
            <a:miter lim="400000"/>
          </a:ln>
        </p:spPr>
      </p:pic>
      <p:sp>
        <p:nvSpPr>
          <p:cNvPr id="45" name="Rectangle 8"/>
          <p:cNvSpPr/>
          <p:nvPr/>
        </p:nvSpPr>
        <p:spPr>
          <a:xfrm>
            <a:off x="-3" y="2726266"/>
            <a:ext cx="10437814" cy="1368199"/>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46" name="Rectangle 9"/>
          <p:cNvSpPr/>
          <p:nvPr/>
        </p:nvSpPr>
        <p:spPr>
          <a:xfrm>
            <a:off x="10585825" y="2726266"/>
            <a:ext cx="1602998" cy="1368199"/>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47" name="Title Text"/>
          <p:cNvSpPr txBox="1">
            <a:spLocks noGrp="1"/>
          </p:cNvSpPr>
          <p:nvPr>
            <p:ph type="title"/>
          </p:nvPr>
        </p:nvSpPr>
        <p:spPr>
          <a:xfrm>
            <a:off x="680321" y="2869894"/>
            <a:ext cx="9613861" cy="1090789"/>
          </a:xfrm>
          <a:prstGeom prst="rect">
            <a:avLst/>
          </a:prstGeom>
        </p:spPr>
        <p:txBody>
          <a:bodyPr/>
          <a:lstStyle>
            <a:lvl1pPr algn="r"/>
          </a:lstStyle>
          <a:p>
            <a:r>
              <a:t>Title Text</a:t>
            </a:r>
          </a:p>
        </p:txBody>
      </p:sp>
      <p:sp>
        <p:nvSpPr>
          <p:cNvPr id="48" name="Body Level One…"/>
          <p:cNvSpPr txBox="1">
            <a:spLocks noGrp="1"/>
          </p:cNvSpPr>
          <p:nvPr>
            <p:ph type="body" sz="quarter" idx="1"/>
          </p:nvPr>
        </p:nvSpPr>
        <p:spPr>
          <a:xfrm>
            <a:off x="680321" y="4232171"/>
            <a:ext cx="9613861" cy="1704018"/>
          </a:xfrm>
          <a:prstGeom prst="rect">
            <a:avLst/>
          </a:prstGeom>
        </p:spPr>
        <p:txBody>
          <a:bodyPr/>
          <a:lstStyle>
            <a:lvl1pPr marL="0" indent="0" algn="r">
              <a:buSzTx/>
              <a:buFontTx/>
              <a:buNone/>
              <a:defRPr sz="2000"/>
            </a:lvl1pPr>
            <a:lvl2pPr marL="0" indent="457200" algn="r">
              <a:buSzTx/>
              <a:buFontTx/>
              <a:buNone/>
              <a:defRPr sz="2000"/>
            </a:lvl2pPr>
            <a:lvl3pPr marL="0" indent="914400" algn="r">
              <a:buSzTx/>
              <a:buFontTx/>
              <a:buNone/>
              <a:defRPr sz="2000"/>
            </a:lvl3pPr>
            <a:lvl4pPr marL="0" indent="1371600" algn="r">
              <a:buSzTx/>
              <a:buFontTx/>
              <a:buNone/>
              <a:defRPr sz="2000"/>
            </a:lvl4pPr>
            <a:lvl5pPr marL="0" indent="1828800" algn="r">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49" name="Slide Number"/>
          <p:cNvSpPr txBox="1">
            <a:spLocks noGrp="1"/>
          </p:cNvSpPr>
          <p:nvPr>
            <p:ph type="sldNum" sz="quarter" idx="2"/>
          </p:nvPr>
        </p:nvSpPr>
        <p:spPr>
          <a:xfrm>
            <a:off x="10729455" y="3102869"/>
            <a:ext cx="583665" cy="624841"/>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56"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57" name="Picture 7" descr="Picture 7"/>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58" name="Picture 8" descr="Picture 8"/>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59" name="Rectangle 9"/>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60" name="Rectangle 10"/>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61"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62" name="Body Level One…"/>
          <p:cNvSpPr txBox="1">
            <a:spLocks noGrp="1"/>
          </p:cNvSpPr>
          <p:nvPr>
            <p:ph type="body" sz="half" idx="1"/>
          </p:nvPr>
        </p:nvSpPr>
        <p:spPr>
          <a:xfrm>
            <a:off x="680320" y="2336873"/>
            <a:ext cx="4698359" cy="3599317"/>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6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7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71" name="Picture 9" descr="Picture 9"/>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72" name="Picture 10" descr="Picture 10"/>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73" name="Rectangle 11"/>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74" name="Rectangle 12"/>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75" name="Title Text"/>
          <p:cNvSpPr txBox="1">
            <a:spLocks noGrp="1"/>
          </p:cNvSpPr>
          <p:nvPr>
            <p:ph type="title"/>
          </p:nvPr>
        </p:nvSpPr>
        <p:spPr>
          <a:xfrm>
            <a:off x="680318" y="753229"/>
            <a:ext cx="9613864" cy="1080938"/>
          </a:xfrm>
          <a:prstGeom prst="rect">
            <a:avLst/>
          </a:prstGeom>
        </p:spPr>
        <p:txBody>
          <a:bodyPr/>
          <a:lstStyle/>
          <a:p>
            <a:r>
              <a:t>Title Text</a:t>
            </a:r>
          </a:p>
        </p:txBody>
      </p:sp>
      <p:sp>
        <p:nvSpPr>
          <p:cNvPr id="76" name="Body Level One…"/>
          <p:cNvSpPr txBox="1">
            <a:spLocks noGrp="1"/>
          </p:cNvSpPr>
          <p:nvPr>
            <p:ph type="body" sz="quarter" idx="1"/>
          </p:nvPr>
        </p:nvSpPr>
        <p:spPr>
          <a:xfrm>
            <a:off x="906350" y="2336873"/>
            <a:ext cx="4472328" cy="693136"/>
          </a:xfrm>
          <a:prstGeom prst="rect">
            <a:avLst/>
          </a:prstGeom>
        </p:spPr>
        <p:txBody>
          <a:bodyPr anchor="b"/>
          <a:lstStyle>
            <a:lvl1pPr marL="0" indent="0">
              <a:buSzTx/>
              <a:buFontTx/>
              <a:buNone/>
              <a:defRPr b="1"/>
            </a:lvl1pPr>
            <a:lvl2pPr marL="0" indent="457200">
              <a:buSzTx/>
              <a:buFontTx/>
              <a:buNone/>
              <a:defRPr b="1"/>
            </a:lvl2pPr>
            <a:lvl3pPr marL="0" indent="914400">
              <a:buSzTx/>
              <a:buFontTx/>
              <a:buNone/>
              <a:defRPr b="1"/>
            </a:lvl3pPr>
            <a:lvl4pPr marL="0" indent="1371600">
              <a:buSzTx/>
              <a:buFontTx/>
              <a:buNone/>
              <a:defRPr b="1"/>
            </a:lvl4pPr>
            <a:lvl5pPr marL="0" indent="1828800">
              <a:buSzTx/>
              <a:buFontTx/>
              <a:buNone/>
              <a:defRPr b="1"/>
            </a:lvl5pPr>
          </a:lstStyle>
          <a:p>
            <a:r>
              <a:t>Body Level One</a:t>
            </a:r>
          </a:p>
          <a:p>
            <a:pPr lvl="1"/>
            <a:r>
              <a:t>Body Level Two</a:t>
            </a:r>
          </a:p>
          <a:p>
            <a:pPr lvl="2"/>
            <a:r>
              <a:t>Body Level Three</a:t>
            </a:r>
          </a:p>
          <a:p>
            <a:pPr lvl="3"/>
            <a:r>
              <a:t>Body Level Four</a:t>
            </a:r>
          </a:p>
          <a:p>
            <a:pPr lvl="4"/>
            <a:r>
              <a:t>Body Level Five</a:t>
            </a:r>
          </a:p>
        </p:txBody>
      </p:sp>
      <p:sp>
        <p:nvSpPr>
          <p:cNvPr id="77" name="Text Placeholder 4"/>
          <p:cNvSpPr>
            <a:spLocks noGrp="1"/>
          </p:cNvSpPr>
          <p:nvPr>
            <p:ph type="body" sz="quarter" idx="21"/>
          </p:nvPr>
        </p:nvSpPr>
        <p:spPr>
          <a:xfrm>
            <a:off x="5820154" y="2336873"/>
            <a:ext cx="4474029" cy="692077"/>
          </a:xfrm>
          <a:prstGeom prst="rect">
            <a:avLst/>
          </a:prstGeom>
        </p:spPr>
        <p:txBody>
          <a:bodyPr anchor="b"/>
          <a:lstStyle/>
          <a:p>
            <a:pPr marL="0" indent="0">
              <a:buSzTx/>
              <a:buFontTx/>
              <a:buNone/>
              <a:defRPr b="1"/>
            </a:pPr>
            <a:endParaRPr/>
          </a:p>
        </p:txBody>
      </p:sp>
      <p:sp>
        <p:nvSpPr>
          <p:cNvPr id="78"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8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86" name="Picture 5" descr="Picture 5"/>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87" name="Picture 6" descr="Picture 6"/>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88" name="Rectangle 7"/>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89" name="Rectangle 8"/>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90"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91"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98"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10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06" name="Picture 7" descr="Picture 7"/>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107" name="Picture 8" descr="Picture 8"/>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108" name="Rectangle 9"/>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09" name="Rectangle 10"/>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10" name="Title Text"/>
          <p:cNvSpPr txBox="1">
            <a:spLocks noGrp="1"/>
          </p:cNvSpPr>
          <p:nvPr>
            <p:ph type="title"/>
          </p:nvPr>
        </p:nvSpPr>
        <p:spPr>
          <a:xfrm>
            <a:off x="680321" y="753226"/>
            <a:ext cx="9613859" cy="1080942"/>
          </a:xfrm>
          <a:prstGeom prst="rect">
            <a:avLst/>
          </a:prstGeom>
        </p:spPr>
        <p:txBody>
          <a:bodyPr/>
          <a:lstStyle/>
          <a:p>
            <a:r>
              <a:t>Title Text</a:t>
            </a:r>
          </a:p>
        </p:txBody>
      </p:sp>
      <p:sp>
        <p:nvSpPr>
          <p:cNvPr id="111" name="Body Level One…"/>
          <p:cNvSpPr txBox="1">
            <a:spLocks noGrp="1"/>
          </p:cNvSpPr>
          <p:nvPr>
            <p:ph type="body" sz="half" idx="1"/>
          </p:nvPr>
        </p:nvSpPr>
        <p:spPr>
          <a:xfrm>
            <a:off x="4685846" y="2336873"/>
            <a:ext cx="5608337" cy="359931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12" name="Text Placeholder 3"/>
          <p:cNvSpPr>
            <a:spLocks noGrp="1"/>
          </p:cNvSpPr>
          <p:nvPr>
            <p:ph type="body" sz="quarter" idx="21"/>
          </p:nvPr>
        </p:nvSpPr>
        <p:spPr>
          <a:xfrm>
            <a:off x="680322" y="2336872"/>
            <a:ext cx="3790078" cy="3599318"/>
          </a:xfrm>
          <a:prstGeom prst="rect">
            <a:avLst/>
          </a:prstGeom>
        </p:spPr>
        <p:txBody>
          <a:bodyPr anchor="ctr"/>
          <a:lstStyle/>
          <a:p>
            <a:pPr marL="0" indent="0">
              <a:buSzTx/>
              <a:buFontTx/>
              <a:buNone/>
              <a:defRPr sz="1600"/>
            </a:pPr>
            <a:endParaRPr/>
          </a:p>
        </p:txBody>
      </p:sp>
      <p:sp>
        <p:nvSpPr>
          <p:cNvPr id="11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12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21" name="Picture 7" descr="Picture 7"/>
          <p:cNvPicPr>
            <a:picLocks noChangeAspect="1"/>
          </p:cNvPicPr>
          <p:nvPr/>
        </p:nvPicPr>
        <p:blipFill>
          <a:blip r:embed="rId3"/>
          <a:stretch>
            <a:fillRect/>
          </a:stretch>
        </p:blipFill>
        <p:spPr>
          <a:xfrm>
            <a:off x="1" y="1970240"/>
            <a:ext cx="10437812" cy="321165"/>
          </a:xfrm>
          <a:prstGeom prst="rect">
            <a:avLst/>
          </a:prstGeom>
          <a:ln w="12700">
            <a:miter lim="400000"/>
          </a:ln>
        </p:spPr>
      </p:pic>
      <p:pic>
        <p:nvPicPr>
          <p:cNvPr id="122" name="Picture 8" descr="Picture 8"/>
          <p:cNvPicPr>
            <a:picLocks noChangeAspect="1"/>
          </p:cNvPicPr>
          <p:nvPr/>
        </p:nvPicPr>
        <p:blipFill>
          <a:blip r:embed="rId4"/>
          <a:stretch>
            <a:fillRect/>
          </a:stretch>
        </p:blipFill>
        <p:spPr>
          <a:xfrm>
            <a:off x="10585825" y="1971233"/>
            <a:ext cx="1602998" cy="144271"/>
          </a:xfrm>
          <a:prstGeom prst="rect">
            <a:avLst/>
          </a:prstGeom>
          <a:ln w="12700">
            <a:miter lim="400000"/>
          </a:ln>
        </p:spPr>
      </p:pic>
      <p:sp>
        <p:nvSpPr>
          <p:cNvPr id="123" name="Rectangle 9"/>
          <p:cNvSpPr/>
          <p:nvPr/>
        </p:nvSpPr>
        <p:spPr>
          <a:xfrm>
            <a:off x="-1" y="609600"/>
            <a:ext cx="10437814" cy="1368198"/>
          </a:xfrm>
          <a:prstGeom prst="rect">
            <a:avLst/>
          </a:prstGeom>
          <a:solidFill>
            <a:srgbClr val="262626"/>
          </a:solidFill>
          <a:ln w="12700">
            <a:miter lim="400000"/>
          </a:ln>
        </p:spPr>
        <p:txBody>
          <a:bodyPr lIns="45719" rIns="45719"/>
          <a:lstStyle/>
          <a:p>
            <a:pPr>
              <a:defRPr>
                <a:solidFill>
                  <a:srgbClr val="FFFFFF"/>
                </a:solidFill>
              </a:defRPr>
            </a:pPr>
            <a:endParaRPr/>
          </a:p>
        </p:txBody>
      </p:sp>
      <p:sp>
        <p:nvSpPr>
          <p:cNvPr id="124" name="Rectangle 10"/>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125" name="Title Text"/>
          <p:cNvSpPr txBox="1">
            <a:spLocks noGrp="1"/>
          </p:cNvSpPr>
          <p:nvPr>
            <p:ph type="title"/>
          </p:nvPr>
        </p:nvSpPr>
        <p:spPr>
          <a:xfrm>
            <a:off x="680323" y="753228"/>
            <a:ext cx="9613858" cy="1080938"/>
          </a:xfrm>
          <a:prstGeom prst="rect">
            <a:avLst/>
          </a:prstGeom>
        </p:spPr>
        <p:txBody>
          <a:bodyPr/>
          <a:lstStyle/>
          <a:p>
            <a:r>
              <a:t>Title Text</a:t>
            </a:r>
          </a:p>
        </p:txBody>
      </p:sp>
      <p:sp>
        <p:nvSpPr>
          <p:cNvPr id="126" name="Picture Placeholder 2"/>
          <p:cNvSpPr>
            <a:spLocks noGrp="1"/>
          </p:cNvSpPr>
          <p:nvPr>
            <p:ph type="pic" sz="half" idx="21"/>
          </p:nvPr>
        </p:nvSpPr>
        <p:spPr>
          <a:xfrm>
            <a:off x="4868333" y="2336874"/>
            <a:ext cx="5425850" cy="3599313"/>
          </a:xfrm>
          <a:prstGeom prst="rect">
            <a:avLst/>
          </a:prstGeom>
          <a:effectLst>
            <a:outerShdw blurRad="76200" dist="63500" dir="5040000" rotWithShape="0">
              <a:srgbClr val="000000">
                <a:alpha val="41000"/>
              </a:srgbClr>
            </a:outerShdw>
          </a:effectLst>
        </p:spPr>
        <p:txBody>
          <a:bodyPr lIns="91439" rIns="91439">
            <a:noAutofit/>
          </a:bodyPr>
          <a:lstStyle/>
          <a:p>
            <a:endParaRPr/>
          </a:p>
        </p:txBody>
      </p:sp>
      <p:sp>
        <p:nvSpPr>
          <p:cNvPr id="127" name="Body Level One…"/>
          <p:cNvSpPr txBox="1">
            <a:spLocks noGrp="1"/>
          </p:cNvSpPr>
          <p:nvPr>
            <p:ph type="body" sz="quarter" idx="1"/>
          </p:nvPr>
        </p:nvSpPr>
        <p:spPr>
          <a:xfrm>
            <a:off x="680323" y="2336873"/>
            <a:ext cx="3876257" cy="3599316"/>
          </a:xfrm>
          <a:prstGeom prst="rect">
            <a:avLst/>
          </a:prstGeom>
        </p:spPr>
        <p:txBody>
          <a:bodyPr anchor="ct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28"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68327"/>
            </a:gs>
            <a:gs pos="50000">
              <a:srgbClr val="D54209"/>
            </a:gs>
            <a:gs pos="100000">
              <a:srgbClr val="690D00"/>
            </a:gs>
          </a:gsLst>
          <a:lin ang="2520000" scaled="0"/>
        </a:gra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17"/>
          <a:stretch>
            <a:fillRect/>
          </a:stretch>
        </p:blipFill>
        <p:spPr>
          <a:xfrm>
            <a:off x="0" y="0"/>
            <a:ext cx="12192000" cy="6858000"/>
          </a:xfrm>
          <a:prstGeom prst="rect">
            <a:avLst/>
          </a:prstGeom>
          <a:ln w="12700">
            <a:miter lim="400000"/>
          </a:ln>
        </p:spPr>
      </p:pic>
      <p:pic>
        <p:nvPicPr>
          <p:cNvPr id="3" name="Picture 4" descr="Picture 4"/>
          <p:cNvPicPr>
            <a:picLocks noChangeAspect="1"/>
          </p:cNvPicPr>
          <p:nvPr/>
        </p:nvPicPr>
        <p:blipFill>
          <a:blip r:embed="rId18"/>
          <a:stretch>
            <a:fillRect/>
          </a:stretch>
        </p:blipFill>
        <p:spPr>
          <a:xfrm>
            <a:off x="10585825" y="1971233"/>
            <a:ext cx="1602998" cy="144271"/>
          </a:xfrm>
          <a:prstGeom prst="rect">
            <a:avLst/>
          </a:prstGeom>
          <a:ln w="12700">
            <a:miter lim="400000"/>
          </a:ln>
        </p:spPr>
      </p:pic>
      <p:sp>
        <p:nvSpPr>
          <p:cNvPr id="4" name="Rectangle 5"/>
          <p:cNvSpPr/>
          <p:nvPr/>
        </p:nvSpPr>
        <p:spPr>
          <a:xfrm>
            <a:off x="10585826" y="609600"/>
            <a:ext cx="1602998" cy="1368198"/>
          </a:xfrm>
          <a:prstGeom prst="rect">
            <a:avLst/>
          </a:prstGeom>
          <a:solidFill>
            <a:schemeClr val="accent1"/>
          </a:solidFill>
          <a:ln w="12700">
            <a:miter lim="400000"/>
          </a:ln>
        </p:spPr>
        <p:txBody>
          <a:bodyPr lIns="45719" rIns="45719"/>
          <a:lstStyle/>
          <a:p>
            <a:pPr>
              <a:defRPr>
                <a:solidFill>
                  <a:srgbClr val="FFFFFF"/>
                </a:solidFill>
              </a:defRPr>
            </a:pPr>
            <a:endParaRPr/>
          </a:p>
        </p:txBody>
      </p:sp>
      <p:sp>
        <p:nvSpPr>
          <p:cNvPr id="5" name="Title Text"/>
          <p:cNvSpPr txBox="1">
            <a:spLocks noGrp="1"/>
          </p:cNvSpPr>
          <p:nvPr>
            <p:ph type="title"/>
          </p:nvPr>
        </p:nvSpPr>
        <p:spPr>
          <a:xfrm>
            <a:off x="609600" y="92074"/>
            <a:ext cx="10972800" cy="15081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6"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7" name="Slide Number"/>
          <p:cNvSpPr txBox="1">
            <a:spLocks noGrp="1"/>
          </p:cNvSpPr>
          <p:nvPr>
            <p:ph type="sldNum" sz="quarter" idx="2"/>
          </p:nvPr>
        </p:nvSpPr>
        <p:spPr>
          <a:xfrm>
            <a:off x="10729455" y="986201"/>
            <a:ext cx="583665" cy="624841"/>
          </a:xfrm>
          <a:prstGeom prst="rect">
            <a:avLst/>
          </a:prstGeom>
          <a:ln w="12700">
            <a:miter lim="400000"/>
          </a:ln>
        </p:spPr>
        <p:txBody>
          <a:bodyPr wrap="none" lIns="45719" rIns="45719" anchor="ctr">
            <a:spAutoFit/>
          </a:bodyPr>
          <a:lstStyle>
            <a:lvl1pPr>
              <a:defRPr sz="3600">
                <a:solidFill>
                  <a:srgbClr val="FFFFFF"/>
                </a:solidFill>
              </a:defRPr>
            </a:lvl1pPr>
          </a:lstStyle>
          <a:p>
            <a:fld id="{86CB4B4D-7CA3-9044-876B-883B54F8677D}" type="slidenum">
              <a:t>‹Nº›</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1pPr>
      <a:lvl2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2pPr>
      <a:lvl3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3pPr>
      <a:lvl4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4pPr>
      <a:lvl5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5pPr>
      <a:lvl6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6pPr>
      <a:lvl7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7pPr>
      <a:lvl8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8pPr>
      <a:lvl9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n-lt"/>
          <a:ea typeface="+mn-ea"/>
          <a:cs typeface="+mn-cs"/>
          <a:sym typeface="Trebuchet MS"/>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5pPr>
      <a:lvl6pPr marL="26778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6pPr>
      <a:lvl7pPr marL="31350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7pPr>
      <a:lvl8pPr marL="35922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8pPr>
      <a:lvl9pPr marL="4049485" marR="0" indent="-391885"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n-lt"/>
          <a:ea typeface="+mn-ea"/>
          <a:cs typeface="+mn-cs"/>
          <a:sym typeface="Trebuchet MS"/>
        </a:defRPr>
      </a:lvl9pPr>
    </p:bodyStyle>
    <p:otherStyle>
      <a:lvl1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1pPr>
      <a:lvl2pPr marL="0" marR="0" indent="4572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2pPr>
      <a:lvl3pPr marL="0" marR="0" indent="9144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3pPr>
      <a:lvl4pPr marL="0" marR="0" indent="13716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4pPr>
      <a:lvl5pPr marL="0" marR="0" indent="18288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5pPr>
      <a:lvl6pPr marL="0" marR="0" indent="22860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6pPr>
      <a:lvl7pPr marL="0" marR="0" indent="27432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7pPr>
      <a:lvl8pPr marL="0" marR="0" indent="32004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8pPr>
      <a:lvl9pPr marL="0" marR="0" indent="365760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Title 1"/>
          <p:cNvSpPr txBox="1">
            <a:spLocks noGrp="1"/>
          </p:cNvSpPr>
          <p:nvPr>
            <p:ph type="ctrTitle"/>
          </p:nvPr>
        </p:nvSpPr>
        <p:spPr>
          <a:xfrm>
            <a:off x="138455" y="2742464"/>
            <a:ext cx="8666878" cy="1373071"/>
          </a:xfrm>
          <a:prstGeom prst="rect">
            <a:avLst/>
          </a:prstGeom>
        </p:spPr>
        <p:txBody>
          <a:bodyPr>
            <a:noAutofit/>
          </a:bodyPr>
          <a:lstStyle>
            <a:lvl1pPr defTabSz="749808">
              <a:defRPr sz="4428"/>
            </a:lvl1pPr>
          </a:lstStyle>
          <a:p>
            <a:r>
              <a:rPr sz="2400" dirty="0"/>
              <a:t>MODULE 1, TOPIC 4, PART 1 Introduction to the IFSP process</a:t>
            </a:r>
            <a:br>
              <a:rPr lang="es-ES" sz="2400" dirty="0"/>
            </a:br>
            <a:r>
              <a:rPr lang="es-ES" sz="2400" dirty="0">
                <a:solidFill>
                  <a:srgbClr val="FFFF00"/>
                </a:solidFill>
              </a:rPr>
              <a:t>MÓDULO 1, TEMA 4, PARTE 1 Introducción al proceso IFSP</a:t>
            </a:r>
            <a:endParaRPr sz="2400" dirty="0">
              <a:solidFill>
                <a:srgbClr val="FFFF00"/>
              </a:solidFill>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Title 1"/>
          <p:cNvSpPr txBox="1">
            <a:spLocks noGrp="1"/>
          </p:cNvSpPr>
          <p:nvPr>
            <p:ph type="ctrTitle"/>
          </p:nvPr>
        </p:nvSpPr>
        <p:spPr>
          <a:xfrm>
            <a:off x="680322" y="2754489"/>
            <a:ext cx="7696034" cy="1352290"/>
          </a:xfrm>
          <a:prstGeom prst="rect">
            <a:avLst/>
          </a:prstGeom>
        </p:spPr>
        <p:txBody>
          <a:bodyPr>
            <a:normAutofit/>
          </a:bodyPr>
          <a:lstStyle>
            <a:lvl1pPr defTabSz="777240">
              <a:defRPr sz="4590"/>
            </a:lvl1pPr>
          </a:lstStyle>
          <a:p>
            <a:r>
              <a:rPr sz="2800" dirty="0"/>
              <a:t>MODULE 1, THEME 4, PART 2 The IFSP process</a:t>
            </a:r>
            <a:br>
              <a:rPr lang="es-ES" sz="2800" dirty="0"/>
            </a:br>
            <a:r>
              <a:rPr lang="es-ES" sz="2800" dirty="0">
                <a:solidFill>
                  <a:srgbClr val="FFFF00"/>
                </a:solidFill>
              </a:rPr>
              <a:t>MÓDULO 1, TEMA 4, PARTE 2 El proceso IFSP</a:t>
            </a:r>
            <a:endParaRPr sz="2800" dirty="0">
              <a:solidFill>
                <a:srgbClr val="FFFF00"/>
              </a:solidFill>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Title 1"/>
          <p:cNvSpPr txBox="1">
            <a:spLocks noGrp="1"/>
          </p:cNvSpPr>
          <p:nvPr>
            <p:ph type="title"/>
          </p:nvPr>
        </p:nvSpPr>
        <p:spPr>
          <a:xfrm>
            <a:off x="858433" y="764835"/>
            <a:ext cx="9613862" cy="743064"/>
          </a:xfrm>
          <a:prstGeom prst="rect">
            <a:avLst/>
          </a:prstGeom>
        </p:spPr>
        <p:txBody>
          <a:bodyPr/>
          <a:lstStyle>
            <a:lvl1pPr algn="ctr"/>
          </a:lstStyle>
          <a:p>
            <a:r>
              <a:rPr dirty="0"/>
              <a:t>IFSP process</a:t>
            </a:r>
          </a:p>
        </p:txBody>
      </p:sp>
      <p:sp>
        <p:nvSpPr>
          <p:cNvPr id="264" name="Content Placeholder 2"/>
          <p:cNvSpPr txBox="1">
            <a:spLocks noGrp="1"/>
          </p:cNvSpPr>
          <p:nvPr>
            <p:ph type="body" sz="quarter" idx="1"/>
          </p:nvPr>
        </p:nvSpPr>
        <p:spPr>
          <a:xfrm>
            <a:off x="236975" y="3759199"/>
            <a:ext cx="3780844" cy="2890984"/>
          </a:xfrm>
          <a:prstGeom prst="rect">
            <a:avLst/>
          </a:prstGeom>
        </p:spPr>
        <p:txBody>
          <a:bodyPr/>
          <a:lstStyle/>
          <a:p>
            <a:pPr>
              <a:defRPr sz="1800"/>
            </a:pPr>
            <a:r>
              <a:rPr dirty="0"/>
              <a:t>Getting a referral</a:t>
            </a:r>
          </a:p>
          <a:p>
            <a:pPr>
              <a:defRPr sz="1800"/>
            </a:pPr>
            <a:r>
              <a:rPr dirty="0"/>
              <a:t>Collect information on eligibility form including reasons for referral and results of screenings and assessments if any.</a:t>
            </a:r>
          </a:p>
          <a:p>
            <a:pPr>
              <a:defRPr sz="1800"/>
            </a:pPr>
            <a:r>
              <a:rPr dirty="0"/>
              <a:t>Establishing a file for the child.</a:t>
            </a:r>
          </a:p>
        </p:txBody>
      </p:sp>
      <p:sp>
        <p:nvSpPr>
          <p:cNvPr id="265" name="Content Placeholder 2"/>
          <p:cNvSpPr txBox="1"/>
          <p:nvPr/>
        </p:nvSpPr>
        <p:spPr>
          <a:xfrm>
            <a:off x="4323606" y="3759199"/>
            <a:ext cx="3689403" cy="2890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228600" indent="-228600" defTabSz="914400">
              <a:lnSpc>
                <a:spcPct val="90000"/>
              </a:lnSpc>
              <a:spcBef>
                <a:spcPts val="1000"/>
              </a:spcBef>
              <a:buSzPct val="100000"/>
              <a:buFont typeface="Arial"/>
              <a:buChar char="•"/>
              <a:defRPr>
                <a:solidFill>
                  <a:srgbClr val="FFFFFF"/>
                </a:solidFill>
              </a:defRPr>
            </a:pPr>
            <a:r>
              <a:rPr dirty="0"/>
              <a:t>Gathering information about family concerns and general information about procedures.</a:t>
            </a:r>
          </a:p>
          <a:p>
            <a:pPr marL="228600" indent="-228600" defTabSz="914400">
              <a:lnSpc>
                <a:spcPct val="90000"/>
              </a:lnSpc>
              <a:spcBef>
                <a:spcPts val="1000"/>
              </a:spcBef>
              <a:buSzPct val="100000"/>
              <a:buFont typeface="Arial"/>
              <a:buChar char="•"/>
              <a:defRPr>
                <a:solidFill>
                  <a:srgbClr val="FFFFFF"/>
                </a:solidFill>
              </a:defRPr>
            </a:pPr>
            <a:r>
              <a:rPr dirty="0"/>
              <a:t>Use 3 main outcomes to organize the framework.</a:t>
            </a:r>
          </a:p>
          <a:p>
            <a:pPr marL="228600" indent="-228600" defTabSz="914400">
              <a:lnSpc>
                <a:spcPct val="90000"/>
              </a:lnSpc>
              <a:spcBef>
                <a:spcPts val="1000"/>
              </a:spcBef>
              <a:buSzPct val="100000"/>
              <a:buFont typeface="Arial"/>
              <a:buChar char="•"/>
              <a:defRPr>
                <a:solidFill>
                  <a:srgbClr val="FFFFFF"/>
                </a:solidFill>
              </a:defRPr>
            </a:pPr>
            <a:r>
              <a:rPr dirty="0"/>
              <a:t>Discuss reasons for eligibility and recommendation.</a:t>
            </a:r>
          </a:p>
        </p:txBody>
      </p:sp>
      <p:sp>
        <p:nvSpPr>
          <p:cNvPr id="266" name="Content Placeholder 2"/>
          <p:cNvSpPr txBox="1"/>
          <p:nvPr/>
        </p:nvSpPr>
        <p:spPr>
          <a:xfrm>
            <a:off x="8276768" y="3759199"/>
            <a:ext cx="3689403" cy="2890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228600" indent="-228600" defTabSz="914400">
              <a:lnSpc>
                <a:spcPct val="90000"/>
              </a:lnSpc>
              <a:spcBef>
                <a:spcPts val="1000"/>
              </a:spcBef>
              <a:buSzPct val="100000"/>
              <a:buFont typeface="Arial"/>
              <a:buChar char="•"/>
              <a:defRPr>
                <a:solidFill>
                  <a:srgbClr val="FFFFFF"/>
                </a:solidFill>
              </a:defRPr>
            </a:pPr>
            <a:r>
              <a:rPr dirty="0"/>
              <a:t>Provide general information about the program.</a:t>
            </a:r>
          </a:p>
          <a:p>
            <a:pPr marL="228600" indent="-228600" defTabSz="914400">
              <a:lnSpc>
                <a:spcPct val="90000"/>
              </a:lnSpc>
              <a:spcBef>
                <a:spcPts val="1000"/>
              </a:spcBef>
              <a:buSzPct val="100000"/>
              <a:buFont typeface="Arial"/>
              <a:buChar char="•"/>
              <a:defRPr>
                <a:solidFill>
                  <a:srgbClr val="FFFFFF"/>
                </a:solidFill>
              </a:defRPr>
            </a:pPr>
            <a:r>
              <a:rPr dirty="0"/>
              <a:t>Share a program brochure.</a:t>
            </a:r>
          </a:p>
          <a:p>
            <a:pPr marL="228600" indent="-228600" defTabSz="914400">
              <a:lnSpc>
                <a:spcPct val="90000"/>
              </a:lnSpc>
              <a:spcBef>
                <a:spcPts val="1000"/>
              </a:spcBef>
              <a:buSzPct val="100000"/>
              <a:buFont typeface="Arial"/>
              <a:buChar char="•"/>
              <a:defRPr>
                <a:solidFill>
                  <a:srgbClr val="FFFFFF"/>
                </a:solidFill>
              </a:defRPr>
            </a:pPr>
            <a:r>
              <a:rPr dirty="0"/>
              <a:t>Determine the family's interests in services and schedule the first meeting.</a:t>
            </a:r>
          </a:p>
        </p:txBody>
      </p:sp>
      <p:sp>
        <p:nvSpPr>
          <p:cNvPr id="267" name="IDENTIFICATION AND ELIGIBILITY"/>
          <p:cNvSpPr txBox="1"/>
          <p:nvPr/>
        </p:nvSpPr>
        <p:spPr>
          <a:xfrm>
            <a:off x="2384166" y="2352879"/>
            <a:ext cx="7423669" cy="5613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lvl1pPr>
          </a:lstStyle>
          <a:p>
            <a:r>
              <a:t>IDENTIFICATION AND ELIGIBILITY</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A6377-B8CA-CA71-CA0A-37F2E19EEBB5}"/>
            </a:ext>
          </a:extLst>
        </p:cNvPr>
        <p:cNvGrpSpPr/>
        <p:nvPr/>
      </p:nvGrpSpPr>
      <p:grpSpPr>
        <a:xfrm>
          <a:off x="0" y="0"/>
          <a:ext cx="0" cy="0"/>
          <a:chOff x="0" y="0"/>
          <a:chExt cx="0" cy="0"/>
        </a:xfrm>
      </p:grpSpPr>
      <p:sp>
        <p:nvSpPr>
          <p:cNvPr id="263" name="Title 1">
            <a:extLst>
              <a:ext uri="{FF2B5EF4-FFF2-40B4-BE49-F238E27FC236}">
                <a16:creationId xmlns:a16="http://schemas.microsoft.com/office/drawing/2014/main" id="{6B504B72-9538-5762-44A9-B87353CFDAAE}"/>
              </a:ext>
            </a:extLst>
          </p:cNvPr>
          <p:cNvSpPr txBox="1">
            <a:spLocks noGrp="1"/>
          </p:cNvSpPr>
          <p:nvPr>
            <p:ph type="title"/>
          </p:nvPr>
        </p:nvSpPr>
        <p:spPr>
          <a:xfrm>
            <a:off x="858433" y="764835"/>
            <a:ext cx="9613862" cy="743064"/>
          </a:xfrm>
          <a:prstGeom prst="rect">
            <a:avLst/>
          </a:prstGeom>
        </p:spPr>
        <p:txBody>
          <a:bodyPr/>
          <a:lstStyle>
            <a:lvl1pPr algn="ctr"/>
          </a:lstStyle>
          <a:p>
            <a:r>
              <a:rPr lang="es-ES" dirty="0"/>
              <a:t>Proceso IFSP</a:t>
            </a:r>
            <a:endParaRPr dirty="0"/>
          </a:p>
        </p:txBody>
      </p:sp>
      <p:sp>
        <p:nvSpPr>
          <p:cNvPr id="264" name="Content Placeholder 2">
            <a:extLst>
              <a:ext uri="{FF2B5EF4-FFF2-40B4-BE49-F238E27FC236}">
                <a16:creationId xmlns:a16="http://schemas.microsoft.com/office/drawing/2014/main" id="{BDFE54EC-0EB4-A039-5379-3FA9B4A09DE4}"/>
              </a:ext>
            </a:extLst>
          </p:cNvPr>
          <p:cNvSpPr txBox="1">
            <a:spLocks noGrp="1"/>
          </p:cNvSpPr>
          <p:nvPr>
            <p:ph type="body" sz="quarter" idx="1"/>
          </p:nvPr>
        </p:nvSpPr>
        <p:spPr>
          <a:xfrm>
            <a:off x="236975" y="3759199"/>
            <a:ext cx="3780844" cy="2890984"/>
          </a:xfrm>
          <a:prstGeom prst="rect">
            <a:avLst/>
          </a:prstGeom>
        </p:spPr>
        <p:txBody>
          <a:bodyPr/>
          <a:lstStyle/>
          <a:p>
            <a:pPr>
              <a:defRPr sz="1800"/>
            </a:pPr>
            <a:r>
              <a:rPr lang="es-ES" b="1" dirty="0">
                <a:solidFill>
                  <a:srgbClr val="FFFF00"/>
                </a:solidFill>
              </a:rPr>
              <a:t>Obtención de una remisión</a:t>
            </a:r>
          </a:p>
          <a:p>
            <a:pPr>
              <a:defRPr sz="1800"/>
            </a:pPr>
            <a:r>
              <a:rPr lang="es-ES" b="1" dirty="0">
                <a:solidFill>
                  <a:srgbClr val="FFFF00"/>
                </a:solidFill>
              </a:rPr>
              <a:t>Recoger información en el formulario de admisibilidad, incluidos los motivos de la derivación y los resultados de las pruebas y evaluaciones, si las hubiera.</a:t>
            </a:r>
          </a:p>
          <a:p>
            <a:pPr>
              <a:defRPr sz="1800"/>
            </a:pPr>
            <a:r>
              <a:rPr lang="es-ES" b="1" dirty="0">
                <a:solidFill>
                  <a:srgbClr val="FFFF00"/>
                </a:solidFill>
              </a:rPr>
              <a:t>Crear un expediente para el niño</a:t>
            </a:r>
            <a:r>
              <a:rPr b="1" dirty="0">
                <a:solidFill>
                  <a:srgbClr val="FFFF00"/>
                </a:solidFill>
              </a:rPr>
              <a:t>.</a:t>
            </a:r>
          </a:p>
        </p:txBody>
      </p:sp>
      <p:sp>
        <p:nvSpPr>
          <p:cNvPr id="265" name="Content Placeholder 2">
            <a:extLst>
              <a:ext uri="{FF2B5EF4-FFF2-40B4-BE49-F238E27FC236}">
                <a16:creationId xmlns:a16="http://schemas.microsoft.com/office/drawing/2014/main" id="{E71E92C2-C8E0-2E7E-9CAF-E93491F52C20}"/>
              </a:ext>
            </a:extLst>
          </p:cNvPr>
          <p:cNvSpPr txBox="1"/>
          <p:nvPr/>
        </p:nvSpPr>
        <p:spPr>
          <a:xfrm>
            <a:off x="4323606" y="3759199"/>
            <a:ext cx="3689403" cy="28909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marL="228600" indent="-228600" defTabSz="914400">
              <a:lnSpc>
                <a:spcPct val="90000"/>
              </a:lnSpc>
              <a:spcBef>
                <a:spcPts val="1000"/>
              </a:spcBef>
              <a:buSzPct val="100000"/>
              <a:buFont typeface="Arial"/>
              <a:buChar char="•"/>
              <a:defRPr>
                <a:solidFill>
                  <a:srgbClr val="FFFFFF"/>
                </a:solidFill>
              </a:defRPr>
            </a:pPr>
            <a:r>
              <a:rPr lang="es-ES" dirty="0">
                <a:solidFill>
                  <a:srgbClr val="FFFF00"/>
                </a:solidFill>
              </a:rPr>
              <a:t>Recopilar información sobre las preocupaciones de la familia e información general sobre los procedimientos.</a:t>
            </a:r>
          </a:p>
          <a:p>
            <a:pPr marL="228600" indent="-228600" defTabSz="914400">
              <a:lnSpc>
                <a:spcPct val="90000"/>
              </a:lnSpc>
              <a:spcBef>
                <a:spcPts val="1000"/>
              </a:spcBef>
              <a:buSzPct val="100000"/>
              <a:buFont typeface="Arial"/>
              <a:buChar char="•"/>
              <a:defRPr>
                <a:solidFill>
                  <a:srgbClr val="FFFFFF"/>
                </a:solidFill>
              </a:defRPr>
            </a:pPr>
            <a:r>
              <a:rPr lang="es-ES" dirty="0">
                <a:solidFill>
                  <a:srgbClr val="FFFF00"/>
                </a:solidFill>
              </a:rPr>
              <a:t>Utilizar 3 resultados principales para organizar el marco.</a:t>
            </a:r>
          </a:p>
          <a:p>
            <a:pPr marL="228600" indent="-228600" defTabSz="914400">
              <a:lnSpc>
                <a:spcPct val="90000"/>
              </a:lnSpc>
              <a:spcBef>
                <a:spcPts val="1000"/>
              </a:spcBef>
              <a:buSzPct val="100000"/>
              <a:buFont typeface="Arial"/>
              <a:buChar char="•"/>
              <a:defRPr>
                <a:solidFill>
                  <a:srgbClr val="FFFFFF"/>
                </a:solidFill>
              </a:defRPr>
            </a:pPr>
            <a:r>
              <a:rPr lang="es-ES" dirty="0">
                <a:solidFill>
                  <a:srgbClr val="FFFF00"/>
                </a:solidFill>
              </a:rPr>
              <a:t>Discutir las razones de la elegibilidad y la recomendación.</a:t>
            </a:r>
          </a:p>
        </p:txBody>
      </p:sp>
      <p:sp>
        <p:nvSpPr>
          <p:cNvPr id="266" name="Content Placeholder 2">
            <a:extLst>
              <a:ext uri="{FF2B5EF4-FFF2-40B4-BE49-F238E27FC236}">
                <a16:creationId xmlns:a16="http://schemas.microsoft.com/office/drawing/2014/main" id="{618D0593-904C-A1A3-7A2D-CC75801DE977}"/>
              </a:ext>
            </a:extLst>
          </p:cNvPr>
          <p:cNvSpPr txBox="1"/>
          <p:nvPr/>
        </p:nvSpPr>
        <p:spPr>
          <a:xfrm>
            <a:off x="8276768" y="3759199"/>
            <a:ext cx="3689403" cy="28909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marL="228600" indent="-228600" defTabSz="914400">
              <a:lnSpc>
                <a:spcPct val="90000"/>
              </a:lnSpc>
              <a:spcBef>
                <a:spcPts val="1000"/>
              </a:spcBef>
              <a:buSzPct val="100000"/>
              <a:buFont typeface="Arial"/>
              <a:buChar char="•"/>
              <a:defRPr>
                <a:solidFill>
                  <a:srgbClr val="FFFFFF"/>
                </a:solidFill>
              </a:defRPr>
            </a:pPr>
            <a:r>
              <a:rPr lang="es-ES" b="1" dirty="0">
                <a:solidFill>
                  <a:srgbClr val="FFFF00"/>
                </a:solidFill>
              </a:rPr>
              <a:t>Proporcionar información general sobre el programa.</a:t>
            </a:r>
          </a:p>
          <a:p>
            <a:pPr marL="228600" indent="-228600" defTabSz="914400">
              <a:lnSpc>
                <a:spcPct val="90000"/>
              </a:lnSpc>
              <a:spcBef>
                <a:spcPts val="1000"/>
              </a:spcBef>
              <a:buSzPct val="100000"/>
              <a:buFont typeface="Arial"/>
              <a:buChar char="•"/>
              <a:defRPr>
                <a:solidFill>
                  <a:srgbClr val="FFFFFF"/>
                </a:solidFill>
              </a:defRPr>
            </a:pPr>
            <a:r>
              <a:rPr lang="es-ES" b="1" dirty="0">
                <a:solidFill>
                  <a:srgbClr val="FFFF00"/>
                </a:solidFill>
              </a:rPr>
              <a:t>Comparta un folleto del programa.</a:t>
            </a:r>
          </a:p>
          <a:p>
            <a:pPr marL="228600" indent="-228600" defTabSz="914400">
              <a:lnSpc>
                <a:spcPct val="90000"/>
              </a:lnSpc>
              <a:spcBef>
                <a:spcPts val="1000"/>
              </a:spcBef>
              <a:buSzPct val="100000"/>
              <a:buFont typeface="Arial"/>
              <a:buChar char="•"/>
              <a:defRPr>
                <a:solidFill>
                  <a:srgbClr val="FFFFFF"/>
                </a:solidFill>
              </a:defRPr>
            </a:pPr>
            <a:r>
              <a:rPr lang="es-ES" b="1" dirty="0">
                <a:solidFill>
                  <a:srgbClr val="FFFF00"/>
                </a:solidFill>
              </a:rPr>
              <a:t>Determinar el interés de la familia por los servicios y programar la primera reunión.</a:t>
            </a:r>
            <a:endParaRPr b="1" dirty="0">
              <a:solidFill>
                <a:srgbClr val="FFFF00"/>
              </a:solidFill>
            </a:endParaRPr>
          </a:p>
        </p:txBody>
      </p:sp>
      <p:sp>
        <p:nvSpPr>
          <p:cNvPr id="267" name="IDENTIFICATION AND ELIGIBILITY">
            <a:extLst>
              <a:ext uri="{FF2B5EF4-FFF2-40B4-BE49-F238E27FC236}">
                <a16:creationId xmlns:a16="http://schemas.microsoft.com/office/drawing/2014/main" id="{8D7FB67D-2AE8-70DE-5589-05727D4877A2}"/>
              </a:ext>
            </a:extLst>
          </p:cNvPr>
          <p:cNvSpPr txBox="1"/>
          <p:nvPr/>
        </p:nvSpPr>
        <p:spPr>
          <a:xfrm>
            <a:off x="2384166" y="2352879"/>
            <a:ext cx="7423669"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lvl1pPr>
          </a:lstStyle>
          <a:p>
            <a:r>
              <a:rPr lang="es-ES" dirty="0">
                <a:solidFill>
                  <a:srgbClr val="FFFF00"/>
                </a:solidFill>
              </a:rPr>
              <a:t>IDENTIFICACIÓN Y ADMISIBILIDAD</a:t>
            </a:r>
            <a:endParaRPr dirty="0">
              <a:solidFill>
                <a:srgbClr val="FFFF00"/>
              </a:solidFill>
            </a:endParaRPr>
          </a:p>
        </p:txBody>
      </p:sp>
    </p:spTree>
    <p:extLst>
      <p:ext uri="{BB962C8B-B14F-4D97-AF65-F5344CB8AC3E}">
        <p14:creationId xmlns:p14="http://schemas.microsoft.com/office/powerpoint/2010/main" val="14213946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Title 1"/>
          <p:cNvSpPr txBox="1">
            <a:spLocks noGrp="1"/>
          </p:cNvSpPr>
          <p:nvPr>
            <p:ph type="title"/>
          </p:nvPr>
        </p:nvSpPr>
        <p:spPr>
          <a:xfrm>
            <a:off x="680320" y="753228"/>
            <a:ext cx="9613863" cy="1080939"/>
          </a:xfrm>
          <a:prstGeom prst="rect">
            <a:avLst/>
          </a:prstGeom>
        </p:spPr>
        <p:txBody>
          <a:bodyPr/>
          <a:lstStyle/>
          <a:p>
            <a:r>
              <a:rPr dirty="0"/>
              <a:t>Check your knowledge!</a:t>
            </a:r>
            <a:r>
              <a:rPr lang="es-ES" dirty="0"/>
              <a:t> </a:t>
            </a:r>
            <a:br>
              <a:rPr lang="es-ES" dirty="0"/>
            </a:br>
            <a:r>
              <a:rPr lang="es-ES" dirty="0">
                <a:solidFill>
                  <a:srgbClr val="FFFF00"/>
                </a:solidFill>
              </a:rPr>
              <a:t>¡Compruebe sus conocimientos!</a:t>
            </a:r>
            <a:endParaRPr dirty="0">
              <a:solidFill>
                <a:srgbClr val="FFFF00"/>
              </a:solidFill>
            </a:endParaRPr>
          </a:p>
        </p:txBody>
      </p:sp>
      <p:sp>
        <p:nvSpPr>
          <p:cNvPr id="270" name="Content Placeholder 2"/>
          <p:cNvSpPr txBox="1">
            <a:spLocks noGrp="1"/>
          </p:cNvSpPr>
          <p:nvPr>
            <p:ph type="body" idx="1"/>
          </p:nvPr>
        </p:nvSpPr>
        <p:spPr>
          <a:xfrm>
            <a:off x="680320" y="2336873"/>
            <a:ext cx="9613863" cy="3599317"/>
          </a:xfrm>
          <a:prstGeom prst="rect">
            <a:avLst/>
          </a:prstGeom>
        </p:spPr>
        <p:txBody>
          <a:bodyPr>
            <a:normAutofit fontScale="62500" lnSpcReduction="20000"/>
          </a:bodyPr>
          <a:lstStyle/>
          <a:p>
            <a:pPr marL="0" indent="0">
              <a:buSzTx/>
              <a:buNone/>
            </a:pPr>
            <a:r>
              <a:rPr dirty="0"/>
              <a:t>The Family Resource Coordinator will begin the IFSP process by calling the family to:</a:t>
            </a:r>
          </a:p>
          <a:p>
            <a:pPr marL="0" indent="0">
              <a:buSzTx/>
              <a:buNone/>
            </a:pPr>
            <a:r>
              <a:rPr dirty="0"/>
              <a:t>A) Learn more about the family's daily routines and activities and the child's abilities.</a:t>
            </a:r>
          </a:p>
          <a:p>
            <a:pPr marL="0" indent="0">
              <a:buSzTx/>
              <a:buNone/>
            </a:pPr>
            <a:r>
              <a:rPr dirty="0"/>
              <a:t>B) Find out who takes care of the child during the day and schedule the initial visit.</a:t>
            </a:r>
          </a:p>
          <a:p>
            <a:pPr marL="0" indent="0">
              <a:buSzTx/>
              <a:buNone/>
            </a:pPr>
            <a:r>
              <a:rPr dirty="0"/>
              <a:t>C) Give information about the program and ask the family if they want to schedule the initial visit.</a:t>
            </a:r>
            <a:endParaRPr lang="es-ES" dirty="0"/>
          </a:p>
          <a:p>
            <a:pPr marL="0" indent="0">
              <a:buSzTx/>
              <a:buNone/>
            </a:pPr>
            <a:r>
              <a:rPr lang="es-ES" sz="3100" b="1" dirty="0">
                <a:solidFill>
                  <a:srgbClr val="FFFF00"/>
                </a:solidFill>
              </a:rPr>
              <a:t>El Coordinador de Recursos Familiares comenzará el proceso del IFSP llamando a la familia para:</a:t>
            </a:r>
          </a:p>
          <a:p>
            <a:pPr marL="0" indent="0">
              <a:buSzTx/>
              <a:buNone/>
            </a:pPr>
            <a:r>
              <a:rPr lang="es-ES" sz="3100" b="1" dirty="0">
                <a:solidFill>
                  <a:srgbClr val="FFFF00"/>
                </a:solidFill>
              </a:rPr>
              <a:t>A) Obtener más información sobre las rutinas y actividades diarias de la familia y las capacidades del niño.</a:t>
            </a:r>
          </a:p>
          <a:p>
            <a:pPr marL="0" indent="0">
              <a:buSzTx/>
              <a:buNone/>
            </a:pPr>
            <a:r>
              <a:rPr lang="es-ES" sz="3100" b="1" dirty="0">
                <a:solidFill>
                  <a:srgbClr val="FFFF00"/>
                </a:solidFill>
              </a:rPr>
              <a:t>B) Averiguar quién cuida del niño durante el día y programar la visita inicial.</a:t>
            </a:r>
          </a:p>
          <a:p>
            <a:pPr marL="0" indent="0">
              <a:buSzTx/>
              <a:buNone/>
            </a:pPr>
            <a:r>
              <a:rPr lang="es-ES" sz="3100" b="1" dirty="0">
                <a:solidFill>
                  <a:srgbClr val="FFFF00"/>
                </a:solidFill>
              </a:rPr>
              <a:t>C) Dar información sobre el programa y preguntar a la familia si desea programar la visita inicial.</a:t>
            </a:r>
          </a:p>
          <a:p>
            <a:pPr marL="0" indent="0">
              <a:buSzTx/>
              <a:buNone/>
            </a:pPr>
            <a:endParaRPr dirty="0"/>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Title 1"/>
          <p:cNvSpPr txBox="1">
            <a:spLocks noGrp="1"/>
          </p:cNvSpPr>
          <p:nvPr>
            <p:ph type="title"/>
          </p:nvPr>
        </p:nvSpPr>
        <p:spPr>
          <a:xfrm>
            <a:off x="816246" y="922167"/>
            <a:ext cx="9613862" cy="743064"/>
          </a:xfrm>
          <a:prstGeom prst="rect">
            <a:avLst/>
          </a:prstGeom>
        </p:spPr>
        <p:txBody>
          <a:bodyPr/>
          <a:lstStyle>
            <a:lvl1pPr algn="ctr"/>
          </a:lstStyle>
          <a:p>
            <a:r>
              <a:rPr dirty="0"/>
              <a:t>IFSP process</a:t>
            </a:r>
          </a:p>
        </p:txBody>
      </p:sp>
      <p:sp>
        <p:nvSpPr>
          <p:cNvPr id="273" name="Content Placeholder 2"/>
          <p:cNvSpPr txBox="1">
            <a:spLocks noGrp="1"/>
          </p:cNvSpPr>
          <p:nvPr>
            <p:ph type="body" sz="quarter" idx="1"/>
          </p:nvPr>
        </p:nvSpPr>
        <p:spPr>
          <a:xfrm>
            <a:off x="236975" y="3759199"/>
            <a:ext cx="3780844" cy="2890984"/>
          </a:xfrm>
          <a:prstGeom prst="rect">
            <a:avLst/>
          </a:prstGeom>
        </p:spPr>
        <p:txBody>
          <a:bodyPr/>
          <a:lstStyle/>
          <a:p>
            <a:pPr>
              <a:lnSpc>
                <a:spcPct val="81000"/>
              </a:lnSpc>
              <a:defRPr sz="1600"/>
            </a:pPr>
            <a:r>
              <a:rPr dirty="0"/>
              <a:t>Schedule an initial visit with the family and confirm.</a:t>
            </a:r>
          </a:p>
          <a:p>
            <a:pPr>
              <a:lnSpc>
                <a:spcPct val="81000"/>
              </a:lnSpc>
              <a:defRPr sz="1600"/>
            </a:pPr>
            <a:r>
              <a:rPr dirty="0"/>
              <a:t>Determine the need for screening.</a:t>
            </a:r>
          </a:p>
          <a:p>
            <a:pPr>
              <a:lnSpc>
                <a:spcPct val="81000"/>
              </a:lnSpc>
              <a:defRPr sz="1600"/>
            </a:pPr>
            <a:r>
              <a:rPr dirty="0"/>
              <a:t>Determine the need for a surrogate parent or interpreter.</a:t>
            </a:r>
          </a:p>
          <a:p>
            <a:pPr>
              <a:lnSpc>
                <a:spcPct val="81000"/>
              </a:lnSpc>
              <a:defRPr sz="1600"/>
            </a:pPr>
            <a:r>
              <a:rPr dirty="0"/>
              <a:t>Confirm the recommendation in writing.</a:t>
            </a:r>
          </a:p>
          <a:p>
            <a:pPr>
              <a:lnSpc>
                <a:spcPct val="81000"/>
              </a:lnSpc>
              <a:defRPr sz="1600"/>
            </a:pPr>
            <a:r>
              <a:rPr dirty="0"/>
              <a:t>Conduct screening if necessary.</a:t>
            </a:r>
          </a:p>
        </p:txBody>
      </p:sp>
      <p:sp>
        <p:nvSpPr>
          <p:cNvPr id="274" name="Content Placeholder 2"/>
          <p:cNvSpPr txBox="1"/>
          <p:nvPr/>
        </p:nvSpPr>
        <p:spPr>
          <a:xfrm>
            <a:off x="4323606" y="3759199"/>
            <a:ext cx="3689403" cy="2890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228600" indent="-228600" defTabSz="914400">
              <a:lnSpc>
                <a:spcPct val="81000"/>
              </a:lnSpc>
              <a:spcBef>
                <a:spcPts val="1000"/>
              </a:spcBef>
              <a:buSzPct val="100000"/>
              <a:buFont typeface="Arial"/>
              <a:buChar char="•"/>
              <a:defRPr sz="1600">
                <a:solidFill>
                  <a:srgbClr val="FFFFFF"/>
                </a:solidFill>
              </a:defRPr>
            </a:pPr>
            <a:r>
              <a:rPr dirty="0"/>
              <a:t>Explain the program in detail.</a:t>
            </a:r>
          </a:p>
          <a:p>
            <a:pPr marL="228600" indent="-228600" defTabSz="914400">
              <a:lnSpc>
                <a:spcPct val="81000"/>
              </a:lnSpc>
              <a:spcBef>
                <a:spcPts val="1000"/>
              </a:spcBef>
              <a:buSzPct val="100000"/>
              <a:buFont typeface="Arial"/>
              <a:buChar char="•"/>
              <a:defRPr sz="1600">
                <a:solidFill>
                  <a:srgbClr val="FFFFFF"/>
                </a:solidFill>
              </a:defRPr>
            </a:pPr>
            <a:r>
              <a:rPr dirty="0"/>
              <a:t>Define with the family if they want the child to be evaluated and evaluated.</a:t>
            </a:r>
          </a:p>
          <a:p>
            <a:pPr marL="228600" indent="-228600" defTabSz="914400">
              <a:lnSpc>
                <a:spcPct val="81000"/>
              </a:lnSpc>
              <a:spcBef>
                <a:spcPts val="1000"/>
              </a:spcBef>
              <a:buSzPct val="100000"/>
              <a:buFont typeface="Arial"/>
              <a:buChar char="•"/>
              <a:defRPr sz="1600">
                <a:solidFill>
                  <a:srgbClr val="FFFFFF"/>
                </a:solidFill>
              </a:defRPr>
            </a:pPr>
            <a:r>
              <a:rPr dirty="0"/>
              <a:t>Explain their rights.</a:t>
            </a:r>
          </a:p>
          <a:p>
            <a:pPr marL="228600" indent="-228600" defTabSz="914400">
              <a:lnSpc>
                <a:spcPct val="81000"/>
              </a:lnSpc>
              <a:spcBef>
                <a:spcPts val="1000"/>
              </a:spcBef>
              <a:buSzPct val="100000"/>
              <a:buFont typeface="Arial"/>
              <a:buChar char="•"/>
              <a:defRPr sz="1600">
                <a:solidFill>
                  <a:srgbClr val="FFFFFF"/>
                </a:solidFill>
              </a:defRPr>
            </a:pPr>
            <a:r>
              <a:rPr dirty="0"/>
              <a:t>Obtain written consent/give prior notice for evaluation.</a:t>
            </a:r>
          </a:p>
          <a:p>
            <a:pPr marL="228600" indent="-228600" defTabSz="914400">
              <a:lnSpc>
                <a:spcPct val="81000"/>
              </a:lnSpc>
              <a:spcBef>
                <a:spcPts val="1000"/>
              </a:spcBef>
              <a:buSzPct val="100000"/>
              <a:buFont typeface="Arial"/>
              <a:buChar char="•"/>
              <a:defRPr sz="1600">
                <a:solidFill>
                  <a:srgbClr val="FFFFFF"/>
                </a:solidFill>
              </a:defRPr>
            </a:pPr>
            <a:r>
              <a:rPr dirty="0"/>
              <a:t>Collect information about the child and family.</a:t>
            </a:r>
          </a:p>
        </p:txBody>
      </p:sp>
      <p:sp>
        <p:nvSpPr>
          <p:cNvPr id="275" name="Content Placeholder 2"/>
          <p:cNvSpPr txBox="1"/>
          <p:nvPr/>
        </p:nvSpPr>
        <p:spPr>
          <a:xfrm>
            <a:off x="8276768" y="3759199"/>
            <a:ext cx="3689403" cy="2890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228600" indent="-228600" defTabSz="914400">
              <a:lnSpc>
                <a:spcPct val="81000"/>
              </a:lnSpc>
              <a:spcBef>
                <a:spcPts val="1000"/>
              </a:spcBef>
              <a:buSzPct val="100000"/>
              <a:buFont typeface="Arial"/>
              <a:buChar char="•"/>
              <a:defRPr sz="1600">
                <a:solidFill>
                  <a:srgbClr val="FFFFFF"/>
                </a:solidFill>
              </a:defRPr>
            </a:pPr>
            <a:r>
              <a:rPr dirty="0"/>
              <a:t>Use the outcomes framework to think about the child's functioning.</a:t>
            </a:r>
          </a:p>
          <a:p>
            <a:pPr marL="228600" indent="-228600" defTabSz="914400">
              <a:lnSpc>
                <a:spcPct val="81000"/>
              </a:lnSpc>
              <a:spcBef>
                <a:spcPts val="1000"/>
              </a:spcBef>
              <a:buSzPct val="100000"/>
              <a:buFont typeface="Arial"/>
              <a:buChar char="•"/>
              <a:defRPr sz="1600">
                <a:solidFill>
                  <a:srgbClr val="FFFFFF"/>
                </a:solidFill>
              </a:defRPr>
            </a:pPr>
            <a:r>
              <a:rPr dirty="0"/>
              <a:t>Use the information you received at the beginning to define the evaluation team.</a:t>
            </a:r>
          </a:p>
          <a:p>
            <a:pPr marL="228600" indent="-228600" defTabSz="914400">
              <a:lnSpc>
                <a:spcPct val="81000"/>
              </a:lnSpc>
              <a:spcBef>
                <a:spcPts val="1000"/>
              </a:spcBef>
              <a:buSzPct val="100000"/>
              <a:buFont typeface="Arial"/>
              <a:buChar char="•"/>
              <a:defRPr sz="1600">
                <a:solidFill>
                  <a:srgbClr val="FFFFFF"/>
                </a:solidFill>
              </a:defRPr>
            </a:pPr>
            <a:r>
              <a:rPr dirty="0"/>
              <a:t>Collect information about: 1. The functioning of the child; 2. The concerns and priorities of the family; 3. Family resources</a:t>
            </a:r>
          </a:p>
        </p:txBody>
      </p:sp>
      <p:sp>
        <p:nvSpPr>
          <p:cNvPr id="276" name="FAMILY ASSESSMENT"/>
          <p:cNvSpPr txBox="1"/>
          <p:nvPr/>
        </p:nvSpPr>
        <p:spPr>
          <a:xfrm>
            <a:off x="3902892" y="2431545"/>
            <a:ext cx="7423669" cy="5613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lvl1pPr>
          </a:lstStyle>
          <a:p>
            <a:r>
              <a:rPr dirty="0"/>
              <a:t>FAMILY ASSESSMENT</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3725F2-3644-0658-37A6-02F33ACD79FB}"/>
            </a:ext>
          </a:extLst>
        </p:cNvPr>
        <p:cNvGrpSpPr/>
        <p:nvPr/>
      </p:nvGrpSpPr>
      <p:grpSpPr>
        <a:xfrm>
          <a:off x="0" y="0"/>
          <a:ext cx="0" cy="0"/>
          <a:chOff x="0" y="0"/>
          <a:chExt cx="0" cy="0"/>
        </a:xfrm>
      </p:grpSpPr>
      <p:sp>
        <p:nvSpPr>
          <p:cNvPr id="272" name="Title 1">
            <a:extLst>
              <a:ext uri="{FF2B5EF4-FFF2-40B4-BE49-F238E27FC236}">
                <a16:creationId xmlns:a16="http://schemas.microsoft.com/office/drawing/2014/main" id="{30A163C3-98BC-C4C6-D9C6-7F205C602BD7}"/>
              </a:ext>
            </a:extLst>
          </p:cNvPr>
          <p:cNvSpPr txBox="1">
            <a:spLocks noGrp="1"/>
          </p:cNvSpPr>
          <p:nvPr>
            <p:ph type="title"/>
          </p:nvPr>
        </p:nvSpPr>
        <p:spPr>
          <a:xfrm>
            <a:off x="816246" y="922167"/>
            <a:ext cx="9613862" cy="743064"/>
          </a:xfrm>
          <a:prstGeom prst="rect">
            <a:avLst/>
          </a:prstGeom>
        </p:spPr>
        <p:txBody>
          <a:bodyPr/>
          <a:lstStyle>
            <a:lvl1pPr algn="ctr"/>
          </a:lstStyle>
          <a:p>
            <a:r>
              <a:rPr lang="es-ES" dirty="0">
                <a:solidFill>
                  <a:srgbClr val="FFFF00"/>
                </a:solidFill>
              </a:rPr>
              <a:t>Proceso IFSP</a:t>
            </a:r>
            <a:endParaRPr dirty="0">
              <a:solidFill>
                <a:srgbClr val="FFFF00"/>
              </a:solidFill>
            </a:endParaRPr>
          </a:p>
        </p:txBody>
      </p:sp>
      <p:sp>
        <p:nvSpPr>
          <p:cNvPr id="273" name="Content Placeholder 2">
            <a:extLst>
              <a:ext uri="{FF2B5EF4-FFF2-40B4-BE49-F238E27FC236}">
                <a16:creationId xmlns:a16="http://schemas.microsoft.com/office/drawing/2014/main" id="{F5C997DE-EA5D-9CF9-6132-3AAA743FDCD6}"/>
              </a:ext>
            </a:extLst>
          </p:cNvPr>
          <p:cNvSpPr txBox="1">
            <a:spLocks noGrp="1"/>
          </p:cNvSpPr>
          <p:nvPr>
            <p:ph type="body" sz="quarter" idx="1"/>
          </p:nvPr>
        </p:nvSpPr>
        <p:spPr>
          <a:xfrm>
            <a:off x="236975" y="3759199"/>
            <a:ext cx="3780844" cy="2890984"/>
          </a:xfrm>
          <a:prstGeom prst="rect">
            <a:avLst/>
          </a:prstGeom>
        </p:spPr>
        <p:txBody>
          <a:bodyPr/>
          <a:lstStyle/>
          <a:p>
            <a:pPr>
              <a:lnSpc>
                <a:spcPct val="81000"/>
              </a:lnSpc>
              <a:defRPr sz="1600"/>
            </a:pPr>
            <a:r>
              <a:rPr lang="es-ES" b="1" dirty="0">
                <a:solidFill>
                  <a:srgbClr val="FFFF00"/>
                </a:solidFill>
              </a:rPr>
              <a:t>Programar una visita inicial con la familia y confirmar.</a:t>
            </a:r>
          </a:p>
          <a:p>
            <a:pPr>
              <a:lnSpc>
                <a:spcPct val="81000"/>
              </a:lnSpc>
              <a:defRPr sz="1600"/>
            </a:pPr>
            <a:r>
              <a:rPr lang="es-ES" b="1" dirty="0">
                <a:solidFill>
                  <a:srgbClr val="FFFF00"/>
                </a:solidFill>
              </a:rPr>
              <a:t>Determine si es necesario realizar un cribado.</a:t>
            </a:r>
          </a:p>
          <a:p>
            <a:pPr>
              <a:lnSpc>
                <a:spcPct val="81000"/>
              </a:lnSpc>
              <a:defRPr sz="1600"/>
            </a:pPr>
            <a:r>
              <a:rPr lang="es-ES" b="1" dirty="0">
                <a:solidFill>
                  <a:srgbClr val="FFFF00"/>
                </a:solidFill>
              </a:rPr>
              <a:t>Determinar la necesidad de un progenitor sustituto o un intérprete.</a:t>
            </a:r>
          </a:p>
          <a:p>
            <a:pPr>
              <a:lnSpc>
                <a:spcPct val="81000"/>
              </a:lnSpc>
              <a:defRPr sz="1600"/>
            </a:pPr>
            <a:r>
              <a:rPr lang="es-ES" b="1" dirty="0">
                <a:solidFill>
                  <a:srgbClr val="FFFF00"/>
                </a:solidFill>
              </a:rPr>
              <a:t>Confirmar la recomendación por escrito.</a:t>
            </a:r>
          </a:p>
          <a:p>
            <a:pPr>
              <a:lnSpc>
                <a:spcPct val="81000"/>
              </a:lnSpc>
              <a:defRPr sz="1600"/>
            </a:pPr>
            <a:r>
              <a:rPr lang="es-ES" b="1" dirty="0">
                <a:solidFill>
                  <a:srgbClr val="FFFF00"/>
                </a:solidFill>
              </a:rPr>
              <a:t>Llevar a cabo la exploración si es necesario.</a:t>
            </a:r>
          </a:p>
        </p:txBody>
      </p:sp>
      <p:sp>
        <p:nvSpPr>
          <p:cNvPr id="274" name="Content Placeholder 2">
            <a:extLst>
              <a:ext uri="{FF2B5EF4-FFF2-40B4-BE49-F238E27FC236}">
                <a16:creationId xmlns:a16="http://schemas.microsoft.com/office/drawing/2014/main" id="{51F3745A-6A4C-2835-F63F-22E07B99BB1D}"/>
              </a:ext>
            </a:extLst>
          </p:cNvPr>
          <p:cNvSpPr txBox="1"/>
          <p:nvPr/>
        </p:nvSpPr>
        <p:spPr>
          <a:xfrm>
            <a:off x="4323606" y="3759199"/>
            <a:ext cx="3689403" cy="28909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marL="228600" indent="-228600" defTabSz="914400">
              <a:lnSpc>
                <a:spcPct val="81000"/>
              </a:lnSpc>
              <a:spcBef>
                <a:spcPts val="1000"/>
              </a:spcBef>
              <a:buSzPct val="100000"/>
              <a:buFont typeface="Arial"/>
              <a:buChar char="•"/>
              <a:defRPr sz="1600">
                <a:solidFill>
                  <a:srgbClr val="FFFFFF"/>
                </a:solidFill>
              </a:defRPr>
            </a:pPr>
            <a:r>
              <a:rPr lang="es-ES" b="1" dirty="0">
                <a:solidFill>
                  <a:srgbClr val="FFFF00"/>
                </a:solidFill>
              </a:rPr>
              <a:t>Explicar detalladamente el programa.</a:t>
            </a:r>
          </a:p>
          <a:p>
            <a:pPr marL="228600" indent="-228600" defTabSz="914400">
              <a:lnSpc>
                <a:spcPct val="81000"/>
              </a:lnSpc>
              <a:spcBef>
                <a:spcPts val="1000"/>
              </a:spcBef>
              <a:buSzPct val="100000"/>
              <a:buFont typeface="Arial"/>
              <a:buChar char="•"/>
              <a:defRPr sz="1600">
                <a:solidFill>
                  <a:srgbClr val="FFFFFF"/>
                </a:solidFill>
              </a:defRPr>
            </a:pPr>
            <a:r>
              <a:rPr lang="es-ES" b="1" dirty="0">
                <a:solidFill>
                  <a:srgbClr val="FFFF00"/>
                </a:solidFill>
              </a:rPr>
              <a:t>Definir con la familia si desean que el niño sea evaluado y valorado.</a:t>
            </a:r>
          </a:p>
          <a:p>
            <a:pPr marL="228600" indent="-228600" defTabSz="914400">
              <a:lnSpc>
                <a:spcPct val="81000"/>
              </a:lnSpc>
              <a:spcBef>
                <a:spcPts val="1000"/>
              </a:spcBef>
              <a:buSzPct val="100000"/>
              <a:buFont typeface="Arial"/>
              <a:buChar char="•"/>
              <a:defRPr sz="1600">
                <a:solidFill>
                  <a:srgbClr val="FFFFFF"/>
                </a:solidFill>
              </a:defRPr>
            </a:pPr>
            <a:r>
              <a:rPr lang="es-ES" b="1" dirty="0">
                <a:solidFill>
                  <a:srgbClr val="FFFF00"/>
                </a:solidFill>
              </a:rPr>
              <a:t>Explicar sus derechos.</a:t>
            </a:r>
          </a:p>
          <a:p>
            <a:pPr marL="228600" indent="-228600" defTabSz="914400">
              <a:lnSpc>
                <a:spcPct val="81000"/>
              </a:lnSpc>
              <a:spcBef>
                <a:spcPts val="1000"/>
              </a:spcBef>
              <a:buSzPct val="100000"/>
              <a:buFont typeface="Arial"/>
              <a:buChar char="•"/>
              <a:defRPr sz="1600">
                <a:solidFill>
                  <a:srgbClr val="FFFFFF"/>
                </a:solidFill>
              </a:defRPr>
            </a:pPr>
            <a:r>
              <a:rPr lang="es-ES" b="1" dirty="0">
                <a:solidFill>
                  <a:srgbClr val="FFFF00"/>
                </a:solidFill>
              </a:rPr>
              <a:t>Obtener el consentimiento por escrito/avisar previamente para la evaluación.</a:t>
            </a:r>
          </a:p>
          <a:p>
            <a:pPr marL="228600" indent="-228600" defTabSz="914400">
              <a:lnSpc>
                <a:spcPct val="81000"/>
              </a:lnSpc>
              <a:spcBef>
                <a:spcPts val="1000"/>
              </a:spcBef>
              <a:buSzPct val="100000"/>
              <a:buFont typeface="Arial"/>
              <a:buChar char="•"/>
              <a:defRPr sz="1600">
                <a:solidFill>
                  <a:srgbClr val="FFFFFF"/>
                </a:solidFill>
              </a:defRPr>
            </a:pPr>
            <a:r>
              <a:rPr lang="es-ES" b="1" dirty="0">
                <a:solidFill>
                  <a:srgbClr val="FFFF00"/>
                </a:solidFill>
              </a:rPr>
              <a:t>Recoger información sobre el niño y la familia.</a:t>
            </a:r>
          </a:p>
        </p:txBody>
      </p:sp>
      <p:sp>
        <p:nvSpPr>
          <p:cNvPr id="275" name="Content Placeholder 2">
            <a:extLst>
              <a:ext uri="{FF2B5EF4-FFF2-40B4-BE49-F238E27FC236}">
                <a16:creationId xmlns:a16="http://schemas.microsoft.com/office/drawing/2014/main" id="{D72A495B-D813-2D37-D597-63CA8C924FC9}"/>
              </a:ext>
            </a:extLst>
          </p:cNvPr>
          <p:cNvSpPr txBox="1"/>
          <p:nvPr/>
        </p:nvSpPr>
        <p:spPr>
          <a:xfrm>
            <a:off x="8276768" y="3759199"/>
            <a:ext cx="3689403" cy="289098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marL="228600" indent="-228600" defTabSz="914400">
              <a:lnSpc>
                <a:spcPct val="81000"/>
              </a:lnSpc>
              <a:spcBef>
                <a:spcPts val="1000"/>
              </a:spcBef>
              <a:buSzPct val="100000"/>
              <a:buFont typeface="Arial"/>
              <a:buChar char="•"/>
              <a:defRPr sz="1600">
                <a:solidFill>
                  <a:srgbClr val="FFFFFF"/>
                </a:solidFill>
              </a:defRPr>
            </a:pPr>
            <a:r>
              <a:rPr lang="es-ES" b="1" dirty="0">
                <a:solidFill>
                  <a:srgbClr val="FFFF00"/>
                </a:solidFill>
              </a:rPr>
              <a:t>Utilice el marco de resultados para reflexionar sobre el funcionamiento del niño.</a:t>
            </a:r>
          </a:p>
          <a:p>
            <a:pPr marL="228600" indent="-228600" defTabSz="914400">
              <a:lnSpc>
                <a:spcPct val="81000"/>
              </a:lnSpc>
              <a:spcBef>
                <a:spcPts val="1000"/>
              </a:spcBef>
              <a:buSzPct val="100000"/>
              <a:buFont typeface="Arial"/>
              <a:buChar char="•"/>
              <a:defRPr sz="1600">
                <a:solidFill>
                  <a:srgbClr val="FFFFFF"/>
                </a:solidFill>
              </a:defRPr>
            </a:pPr>
            <a:r>
              <a:rPr lang="es-ES" b="1" dirty="0">
                <a:solidFill>
                  <a:srgbClr val="FFFF00"/>
                </a:solidFill>
              </a:rPr>
              <a:t>Utilice la información que recibió al principio para definir el equipo de evaluación.</a:t>
            </a:r>
          </a:p>
          <a:p>
            <a:pPr marL="228600" indent="-228600" defTabSz="914400">
              <a:lnSpc>
                <a:spcPct val="81000"/>
              </a:lnSpc>
              <a:spcBef>
                <a:spcPts val="1000"/>
              </a:spcBef>
              <a:buSzPct val="100000"/>
              <a:buFont typeface="Arial"/>
              <a:buChar char="•"/>
              <a:defRPr sz="1600">
                <a:solidFill>
                  <a:srgbClr val="FFFFFF"/>
                </a:solidFill>
              </a:defRPr>
            </a:pPr>
            <a:r>
              <a:rPr lang="es-ES" b="1" dirty="0">
                <a:solidFill>
                  <a:srgbClr val="FFFF00"/>
                </a:solidFill>
              </a:rPr>
              <a:t>Recopile información sobre: 1. El funcionamiento del niño; 2. Las preocupaciones y prioridades de la familia; 3. Los recursos familiares</a:t>
            </a:r>
            <a:endParaRPr b="1" dirty="0">
              <a:solidFill>
                <a:srgbClr val="FFFF00"/>
              </a:solidFill>
            </a:endParaRPr>
          </a:p>
        </p:txBody>
      </p:sp>
      <p:sp>
        <p:nvSpPr>
          <p:cNvPr id="276" name="FAMILY ASSESSMENT">
            <a:extLst>
              <a:ext uri="{FF2B5EF4-FFF2-40B4-BE49-F238E27FC236}">
                <a16:creationId xmlns:a16="http://schemas.microsoft.com/office/drawing/2014/main" id="{769B4339-62F5-C7CC-6666-3659A12AAF72}"/>
              </a:ext>
            </a:extLst>
          </p:cNvPr>
          <p:cNvSpPr txBox="1"/>
          <p:nvPr/>
        </p:nvSpPr>
        <p:spPr>
          <a:xfrm>
            <a:off x="3902892" y="2431545"/>
            <a:ext cx="7423669"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lvl1pPr>
          </a:lstStyle>
          <a:p>
            <a:r>
              <a:rPr lang="es-ES" dirty="0">
                <a:solidFill>
                  <a:srgbClr val="FFFF00"/>
                </a:solidFill>
              </a:rPr>
              <a:t>EVALUACIÓN FAMILIAR</a:t>
            </a:r>
            <a:endParaRPr dirty="0">
              <a:solidFill>
                <a:srgbClr val="FFFF00"/>
              </a:solidFill>
            </a:endParaRPr>
          </a:p>
        </p:txBody>
      </p:sp>
    </p:spTree>
    <p:extLst>
      <p:ext uri="{BB962C8B-B14F-4D97-AF65-F5344CB8AC3E}">
        <p14:creationId xmlns:p14="http://schemas.microsoft.com/office/powerpoint/2010/main" val="3746980501"/>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Title 1"/>
          <p:cNvSpPr txBox="1">
            <a:spLocks noGrp="1"/>
          </p:cNvSpPr>
          <p:nvPr>
            <p:ph type="title"/>
          </p:nvPr>
        </p:nvSpPr>
        <p:spPr>
          <a:xfrm>
            <a:off x="680320" y="753228"/>
            <a:ext cx="9613863" cy="1080939"/>
          </a:xfrm>
          <a:prstGeom prst="rect">
            <a:avLst/>
          </a:prstGeom>
        </p:spPr>
        <p:txBody>
          <a:bodyPr/>
          <a:lstStyle/>
          <a:p>
            <a:r>
              <a:rPr dirty="0"/>
              <a:t>Check your knowledge!</a:t>
            </a:r>
            <a:r>
              <a:rPr lang="es-ES" dirty="0"/>
              <a:t> </a:t>
            </a:r>
            <a:br>
              <a:rPr lang="es-ES" dirty="0"/>
            </a:br>
            <a:r>
              <a:rPr lang="es-ES" dirty="0">
                <a:solidFill>
                  <a:srgbClr val="FFFF00"/>
                </a:solidFill>
              </a:rPr>
              <a:t>¡Compruebe sus conocimientos!</a:t>
            </a:r>
            <a:endParaRPr dirty="0">
              <a:solidFill>
                <a:srgbClr val="FFFF00"/>
              </a:solidFill>
            </a:endParaRPr>
          </a:p>
        </p:txBody>
      </p:sp>
      <p:sp>
        <p:nvSpPr>
          <p:cNvPr id="279" name="Content Placeholder 2"/>
          <p:cNvSpPr txBox="1">
            <a:spLocks noGrp="1"/>
          </p:cNvSpPr>
          <p:nvPr>
            <p:ph type="body" idx="1"/>
          </p:nvPr>
        </p:nvSpPr>
        <p:spPr>
          <a:xfrm>
            <a:off x="680320" y="2336873"/>
            <a:ext cx="9613863" cy="3599317"/>
          </a:xfrm>
          <a:prstGeom prst="rect">
            <a:avLst/>
          </a:prstGeom>
        </p:spPr>
        <p:txBody>
          <a:bodyPr>
            <a:normAutofit fontScale="92500" lnSpcReduction="10000"/>
          </a:bodyPr>
          <a:lstStyle/>
          <a:p>
            <a:r>
              <a:rPr dirty="0"/>
              <a:t>Questions:</a:t>
            </a:r>
          </a:p>
          <a:p>
            <a:r>
              <a:rPr dirty="0"/>
              <a:t>How does the practitioner, during the first meeting in the home, determine whether screening is needed?</a:t>
            </a:r>
          </a:p>
          <a:p>
            <a:r>
              <a:rPr dirty="0"/>
              <a:t>What is meant by family assessment?</a:t>
            </a:r>
            <a:endParaRPr lang="es-ES" dirty="0"/>
          </a:p>
          <a:p>
            <a:r>
              <a:rPr lang="es-ES" sz="2800" b="1" dirty="0">
                <a:solidFill>
                  <a:srgbClr val="FFFF00"/>
                </a:solidFill>
              </a:rPr>
              <a:t>Preguntas:</a:t>
            </a:r>
          </a:p>
          <a:p>
            <a:r>
              <a:rPr lang="es-ES" sz="2800" b="1" dirty="0">
                <a:solidFill>
                  <a:srgbClr val="FFFF00"/>
                </a:solidFill>
              </a:rPr>
              <a:t>¿Cómo determina el profesional, durante la primera reunión en el domicilio, si es necesario realizar un screening?</a:t>
            </a:r>
          </a:p>
          <a:p>
            <a:r>
              <a:rPr lang="es-ES" sz="2800" b="1" dirty="0">
                <a:solidFill>
                  <a:srgbClr val="FFFF00"/>
                </a:solidFill>
              </a:rPr>
              <a:t>¿Qué se entiende por evaluación familiar?</a:t>
            </a:r>
            <a:endParaRPr sz="2800" b="1" dirty="0">
              <a:solidFill>
                <a:srgbClr val="FFFF00"/>
              </a:solidFill>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B08BF9-1B80-CCF4-4BF1-61870FC1F615}"/>
            </a:ext>
          </a:extLst>
        </p:cNvPr>
        <p:cNvGrpSpPr/>
        <p:nvPr/>
      </p:nvGrpSpPr>
      <p:grpSpPr>
        <a:xfrm>
          <a:off x="0" y="0"/>
          <a:ext cx="0" cy="0"/>
          <a:chOff x="0" y="0"/>
          <a:chExt cx="0" cy="0"/>
        </a:xfrm>
      </p:grpSpPr>
      <p:sp>
        <p:nvSpPr>
          <p:cNvPr id="281" name="Title 1">
            <a:extLst>
              <a:ext uri="{FF2B5EF4-FFF2-40B4-BE49-F238E27FC236}">
                <a16:creationId xmlns:a16="http://schemas.microsoft.com/office/drawing/2014/main" id="{E022CD37-5D2A-1AE6-E7B9-3D1591C189D6}"/>
              </a:ext>
            </a:extLst>
          </p:cNvPr>
          <p:cNvSpPr txBox="1">
            <a:spLocks noGrp="1"/>
          </p:cNvSpPr>
          <p:nvPr>
            <p:ph type="title"/>
          </p:nvPr>
        </p:nvSpPr>
        <p:spPr>
          <a:xfrm>
            <a:off x="680320" y="753228"/>
            <a:ext cx="9613863" cy="1080939"/>
          </a:xfrm>
          <a:prstGeom prst="rect">
            <a:avLst/>
          </a:prstGeom>
        </p:spPr>
        <p:txBody>
          <a:bodyPr/>
          <a:lstStyle/>
          <a:p>
            <a:br>
              <a:rPr lang="es-ES" dirty="0">
                <a:solidFill>
                  <a:srgbClr val="FFFF00"/>
                </a:solidFill>
              </a:rPr>
            </a:br>
            <a:r>
              <a:rPr lang="es-ES" dirty="0"/>
              <a:t>Child and </a:t>
            </a:r>
            <a:r>
              <a:rPr lang="es-ES" dirty="0" err="1"/>
              <a:t>family</a:t>
            </a:r>
            <a:r>
              <a:rPr lang="es-ES" dirty="0"/>
              <a:t> </a:t>
            </a:r>
            <a:r>
              <a:rPr lang="es-ES" dirty="0" err="1"/>
              <a:t>outcomes</a:t>
            </a:r>
            <a:endParaRPr dirty="0">
              <a:solidFill>
                <a:srgbClr val="FFFF00"/>
              </a:solidFill>
            </a:endParaRPr>
          </a:p>
        </p:txBody>
      </p:sp>
      <p:sp>
        <p:nvSpPr>
          <p:cNvPr id="283" name="Content Placeholder 2">
            <a:extLst>
              <a:ext uri="{FF2B5EF4-FFF2-40B4-BE49-F238E27FC236}">
                <a16:creationId xmlns:a16="http://schemas.microsoft.com/office/drawing/2014/main" id="{A58F08D9-89B6-0B7C-DCB5-D344D591743F}"/>
              </a:ext>
            </a:extLst>
          </p:cNvPr>
          <p:cNvSpPr txBox="1"/>
          <p:nvPr/>
        </p:nvSpPr>
        <p:spPr>
          <a:xfrm>
            <a:off x="5660823" y="2308137"/>
            <a:ext cx="4206641" cy="41101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defTabSz="914400">
              <a:lnSpc>
                <a:spcPct val="90000"/>
              </a:lnSpc>
              <a:spcBef>
                <a:spcPts val="1000"/>
              </a:spcBef>
              <a:defRPr sz="2200" b="1" u="sng">
                <a:solidFill>
                  <a:srgbClr val="FFFFFF"/>
                </a:solidFill>
              </a:defRPr>
            </a:pPr>
            <a:r>
              <a:rPr dirty="0"/>
              <a:t>The programs will ensure that families:</a:t>
            </a:r>
          </a:p>
          <a:p>
            <a:pPr defTabSz="914400">
              <a:lnSpc>
                <a:spcPct val="90000"/>
              </a:lnSpc>
              <a:spcBef>
                <a:spcPts val="1000"/>
              </a:spcBef>
              <a:defRPr sz="2200" b="1" u="sng">
                <a:solidFill>
                  <a:srgbClr val="FFFFFF"/>
                </a:solidFill>
              </a:defRPr>
            </a:pPr>
            <a:endParaRPr dirty="0"/>
          </a:p>
          <a:p>
            <a:pPr defTabSz="914400">
              <a:lnSpc>
                <a:spcPct val="90000"/>
              </a:lnSpc>
              <a:spcBef>
                <a:spcPts val="1000"/>
              </a:spcBef>
              <a:defRPr sz="2200">
                <a:solidFill>
                  <a:srgbClr val="FFFFFF"/>
                </a:solidFill>
              </a:defRPr>
            </a:pPr>
            <a:r>
              <a:rPr dirty="0"/>
              <a:t>They know their rights</a:t>
            </a:r>
          </a:p>
          <a:p>
            <a:pPr defTabSz="914400">
              <a:lnSpc>
                <a:spcPct val="90000"/>
              </a:lnSpc>
              <a:spcBef>
                <a:spcPts val="1000"/>
              </a:spcBef>
              <a:defRPr sz="2200">
                <a:solidFill>
                  <a:srgbClr val="FFFFFF"/>
                </a:solidFill>
              </a:defRPr>
            </a:pPr>
            <a:r>
              <a:rPr dirty="0"/>
              <a:t>They can effectively communicate their children's needs</a:t>
            </a:r>
          </a:p>
          <a:p>
            <a:pPr defTabSz="914400">
              <a:lnSpc>
                <a:spcPct val="90000"/>
              </a:lnSpc>
              <a:spcBef>
                <a:spcPts val="1000"/>
              </a:spcBef>
              <a:defRPr sz="2200">
                <a:solidFill>
                  <a:srgbClr val="FFFFFF"/>
                </a:solidFill>
              </a:defRPr>
            </a:pPr>
            <a:r>
              <a:rPr dirty="0"/>
              <a:t>They have the knowledge and skills to help their children develop and learn</a:t>
            </a:r>
          </a:p>
        </p:txBody>
      </p:sp>
      <p:sp>
        <p:nvSpPr>
          <p:cNvPr id="2" name="Content Placeholder 2">
            <a:extLst>
              <a:ext uri="{FF2B5EF4-FFF2-40B4-BE49-F238E27FC236}">
                <a16:creationId xmlns:a16="http://schemas.microsoft.com/office/drawing/2014/main" id="{98D06CB9-5BFF-69F0-0708-53EF54154185}"/>
              </a:ext>
            </a:extLst>
          </p:cNvPr>
          <p:cNvSpPr txBox="1"/>
          <p:nvPr/>
        </p:nvSpPr>
        <p:spPr>
          <a:xfrm>
            <a:off x="913845" y="2308137"/>
            <a:ext cx="4206641" cy="41101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defTabSz="914400">
              <a:lnSpc>
                <a:spcPct val="90000"/>
              </a:lnSpc>
              <a:spcBef>
                <a:spcPts val="1000"/>
              </a:spcBef>
              <a:defRPr sz="2200" b="1" u="sng">
                <a:solidFill>
                  <a:srgbClr val="FFFFFF"/>
                </a:solidFill>
              </a:defRPr>
            </a:pPr>
            <a:r>
              <a:rPr dirty="0"/>
              <a:t>The programs will ensure that families:</a:t>
            </a:r>
          </a:p>
          <a:p>
            <a:pPr defTabSz="914400">
              <a:lnSpc>
                <a:spcPct val="90000"/>
              </a:lnSpc>
              <a:spcBef>
                <a:spcPts val="1000"/>
              </a:spcBef>
              <a:defRPr sz="2200" b="1" u="sng">
                <a:solidFill>
                  <a:srgbClr val="FFFFFF"/>
                </a:solidFill>
              </a:defRPr>
            </a:pPr>
            <a:endParaRPr dirty="0"/>
          </a:p>
          <a:p>
            <a:pPr defTabSz="914400">
              <a:lnSpc>
                <a:spcPct val="90000"/>
              </a:lnSpc>
              <a:spcBef>
                <a:spcPts val="1000"/>
              </a:spcBef>
              <a:defRPr sz="2200">
                <a:solidFill>
                  <a:srgbClr val="FFFFFF"/>
                </a:solidFill>
              </a:defRPr>
            </a:pPr>
            <a:r>
              <a:rPr lang="es-ES" dirty="0" err="1"/>
              <a:t>They</a:t>
            </a:r>
            <a:r>
              <a:rPr lang="es-ES" dirty="0"/>
              <a:t> </a:t>
            </a:r>
            <a:r>
              <a:rPr lang="es-ES" dirty="0" err="1"/>
              <a:t>know</a:t>
            </a:r>
            <a:r>
              <a:rPr lang="es-ES" dirty="0"/>
              <a:t> </a:t>
            </a:r>
            <a:r>
              <a:rPr lang="es-ES" dirty="0" err="1"/>
              <a:t>their</a:t>
            </a:r>
            <a:r>
              <a:rPr lang="es-ES" dirty="0"/>
              <a:t> </a:t>
            </a:r>
            <a:r>
              <a:rPr lang="es-ES" dirty="0" err="1"/>
              <a:t>rights</a:t>
            </a:r>
            <a:endParaRPr lang="es-ES" dirty="0"/>
          </a:p>
          <a:p>
            <a:pPr defTabSz="914400">
              <a:lnSpc>
                <a:spcPct val="90000"/>
              </a:lnSpc>
              <a:spcBef>
                <a:spcPts val="1000"/>
              </a:spcBef>
              <a:defRPr sz="2200">
                <a:solidFill>
                  <a:srgbClr val="FFFFFF"/>
                </a:solidFill>
              </a:defRPr>
            </a:pPr>
            <a:r>
              <a:rPr lang="es-ES" dirty="0" err="1"/>
              <a:t>They</a:t>
            </a:r>
            <a:r>
              <a:rPr lang="es-ES" dirty="0"/>
              <a:t> can </a:t>
            </a:r>
            <a:r>
              <a:rPr lang="es-ES" dirty="0" err="1"/>
              <a:t>effectively</a:t>
            </a:r>
            <a:r>
              <a:rPr lang="es-ES" dirty="0"/>
              <a:t> </a:t>
            </a:r>
            <a:r>
              <a:rPr lang="es-ES" dirty="0" err="1"/>
              <a:t>communicate</a:t>
            </a:r>
            <a:r>
              <a:rPr lang="es-ES" dirty="0"/>
              <a:t> </a:t>
            </a:r>
            <a:r>
              <a:rPr lang="es-ES" dirty="0" err="1"/>
              <a:t>their</a:t>
            </a:r>
            <a:r>
              <a:rPr lang="es-ES" dirty="0"/>
              <a:t> </a:t>
            </a:r>
            <a:r>
              <a:rPr lang="es-ES" dirty="0" err="1"/>
              <a:t>children's</a:t>
            </a:r>
            <a:r>
              <a:rPr lang="es-ES" dirty="0"/>
              <a:t> </a:t>
            </a:r>
            <a:r>
              <a:rPr lang="es-ES" dirty="0" err="1"/>
              <a:t>needs</a:t>
            </a:r>
            <a:endParaRPr lang="es-ES" dirty="0"/>
          </a:p>
          <a:p>
            <a:pPr defTabSz="914400">
              <a:lnSpc>
                <a:spcPct val="90000"/>
              </a:lnSpc>
              <a:spcBef>
                <a:spcPts val="1000"/>
              </a:spcBef>
              <a:defRPr sz="2200">
                <a:solidFill>
                  <a:srgbClr val="FFFFFF"/>
                </a:solidFill>
              </a:defRPr>
            </a:pPr>
            <a:r>
              <a:rPr lang="es-ES" dirty="0" err="1"/>
              <a:t>They</a:t>
            </a:r>
            <a:r>
              <a:rPr lang="es-ES" dirty="0"/>
              <a:t> </a:t>
            </a:r>
            <a:r>
              <a:rPr lang="es-ES" dirty="0" err="1"/>
              <a:t>have</a:t>
            </a:r>
            <a:r>
              <a:rPr lang="es-ES" dirty="0"/>
              <a:t> the </a:t>
            </a:r>
            <a:r>
              <a:rPr lang="es-ES" dirty="0" err="1"/>
              <a:t>knowledge</a:t>
            </a:r>
            <a:r>
              <a:rPr lang="es-ES" dirty="0"/>
              <a:t> and </a:t>
            </a:r>
            <a:r>
              <a:rPr lang="es-ES" dirty="0" err="1"/>
              <a:t>skills</a:t>
            </a:r>
            <a:r>
              <a:rPr lang="es-ES" dirty="0"/>
              <a:t> </a:t>
            </a:r>
            <a:r>
              <a:rPr lang="es-ES" dirty="0" err="1"/>
              <a:t>to</a:t>
            </a:r>
            <a:r>
              <a:rPr lang="es-ES" dirty="0"/>
              <a:t> </a:t>
            </a:r>
            <a:r>
              <a:rPr lang="es-ES" dirty="0" err="1"/>
              <a:t>help</a:t>
            </a:r>
            <a:r>
              <a:rPr lang="es-ES" dirty="0"/>
              <a:t> </a:t>
            </a:r>
            <a:r>
              <a:rPr lang="es-ES" dirty="0" err="1"/>
              <a:t>their</a:t>
            </a:r>
            <a:r>
              <a:rPr lang="es-ES" dirty="0"/>
              <a:t> </a:t>
            </a:r>
            <a:r>
              <a:rPr lang="es-ES" dirty="0" err="1"/>
              <a:t>children</a:t>
            </a:r>
            <a:r>
              <a:rPr lang="es-ES" dirty="0"/>
              <a:t> </a:t>
            </a:r>
            <a:r>
              <a:rPr lang="es-ES" dirty="0" err="1"/>
              <a:t>develop</a:t>
            </a:r>
            <a:r>
              <a:rPr lang="es-ES" dirty="0"/>
              <a:t> and </a:t>
            </a:r>
            <a:r>
              <a:rPr lang="es-ES" dirty="0" err="1"/>
              <a:t>learn</a:t>
            </a:r>
            <a:endParaRPr lang="es-ES" dirty="0"/>
          </a:p>
        </p:txBody>
      </p:sp>
    </p:spTree>
    <p:extLst>
      <p:ext uri="{BB962C8B-B14F-4D97-AF65-F5344CB8AC3E}">
        <p14:creationId xmlns:p14="http://schemas.microsoft.com/office/powerpoint/2010/main" val="357743252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Title 1"/>
          <p:cNvSpPr txBox="1">
            <a:spLocks noGrp="1"/>
          </p:cNvSpPr>
          <p:nvPr>
            <p:ph type="title"/>
          </p:nvPr>
        </p:nvSpPr>
        <p:spPr>
          <a:xfrm>
            <a:off x="680320" y="753228"/>
            <a:ext cx="9613863" cy="1080939"/>
          </a:xfrm>
          <a:prstGeom prst="rect">
            <a:avLst/>
          </a:prstGeom>
        </p:spPr>
        <p:txBody>
          <a:bodyPr/>
          <a:lstStyle/>
          <a:p>
            <a:r>
              <a:rPr lang="es-ES" dirty="0"/>
              <a:t>Resultados para el niño y la familia</a:t>
            </a:r>
            <a:endParaRPr dirty="0"/>
          </a:p>
        </p:txBody>
      </p:sp>
      <p:sp>
        <p:nvSpPr>
          <p:cNvPr id="282" name="Content Placeholder 2"/>
          <p:cNvSpPr txBox="1">
            <a:spLocks noGrp="1"/>
          </p:cNvSpPr>
          <p:nvPr>
            <p:ph type="body" sz="half" idx="1"/>
          </p:nvPr>
        </p:nvSpPr>
        <p:spPr>
          <a:xfrm>
            <a:off x="680320" y="2336872"/>
            <a:ext cx="4298081" cy="4110109"/>
          </a:xfrm>
          <a:prstGeom prst="rect">
            <a:avLst/>
          </a:prstGeom>
        </p:spPr>
        <p:txBody>
          <a:bodyPr/>
          <a:lstStyle/>
          <a:p>
            <a:pPr marL="0" indent="0">
              <a:buSzTx/>
              <a:buNone/>
              <a:defRPr sz="2200" b="1" u="sng"/>
            </a:pPr>
            <a:r>
              <a:rPr lang="es-ES" dirty="0">
                <a:solidFill>
                  <a:srgbClr val="FFFF00"/>
                </a:solidFill>
              </a:rPr>
              <a:t>Los niños demostrarán:</a:t>
            </a:r>
          </a:p>
          <a:p>
            <a:pPr marL="0" indent="0">
              <a:buSzTx/>
              <a:buNone/>
              <a:defRPr sz="2200" b="1" u="sng"/>
            </a:pPr>
            <a:endParaRPr lang="es-ES" dirty="0"/>
          </a:p>
          <a:p>
            <a:pPr marL="0" indent="0">
              <a:buSzTx/>
              <a:buNone/>
              <a:defRPr sz="2200" b="1" u="sng"/>
            </a:pPr>
            <a:r>
              <a:rPr lang="es-ES" dirty="0">
                <a:solidFill>
                  <a:srgbClr val="FFFF00"/>
                </a:solidFill>
              </a:rPr>
              <a:t>Conexiones socioemocionales positivas</a:t>
            </a:r>
          </a:p>
          <a:p>
            <a:pPr marL="0" indent="0">
              <a:buSzTx/>
              <a:buNone/>
              <a:defRPr sz="2200" b="1" u="sng"/>
            </a:pPr>
            <a:r>
              <a:rPr lang="es-ES" dirty="0">
                <a:solidFill>
                  <a:srgbClr val="FFFF00"/>
                </a:solidFill>
              </a:rPr>
              <a:t>Adquisición y uso de conocimientos y habilidades, incluidos el lenguaje y la comunicación</a:t>
            </a:r>
          </a:p>
          <a:p>
            <a:pPr marL="0" indent="0">
              <a:buSzTx/>
              <a:buNone/>
              <a:defRPr sz="2200" b="1" u="sng"/>
            </a:pPr>
            <a:r>
              <a:rPr lang="es-ES" dirty="0">
                <a:solidFill>
                  <a:srgbClr val="FFFF00"/>
                </a:solidFill>
              </a:rPr>
              <a:t>Uso de comportamientos adecuados para satisfacer sus necesidades</a:t>
            </a:r>
            <a:endParaRPr dirty="0">
              <a:solidFill>
                <a:srgbClr val="FFFF00"/>
              </a:solidFill>
            </a:endParaRPr>
          </a:p>
        </p:txBody>
      </p:sp>
      <p:sp>
        <p:nvSpPr>
          <p:cNvPr id="283" name="Content Placeholder 2"/>
          <p:cNvSpPr txBox="1"/>
          <p:nvPr/>
        </p:nvSpPr>
        <p:spPr>
          <a:xfrm>
            <a:off x="5773712" y="2262981"/>
            <a:ext cx="4206641" cy="41101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lnSpcReduction="10000"/>
          </a:bodyPr>
          <a:lstStyle/>
          <a:p>
            <a:pPr defTabSz="914400">
              <a:lnSpc>
                <a:spcPct val="90000"/>
              </a:lnSpc>
              <a:spcBef>
                <a:spcPts val="1000"/>
              </a:spcBef>
              <a:defRPr sz="2200" b="1" u="sng">
                <a:solidFill>
                  <a:srgbClr val="FFFFFF"/>
                </a:solidFill>
              </a:defRPr>
            </a:pPr>
            <a:r>
              <a:rPr lang="es-ES" dirty="0">
                <a:solidFill>
                  <a:srgbClr val="FFFF00"/>
                </a:solidFill>
              </a:rPr>
              <a:t>Los programas garantizarán que las familias</a:t>
            </a:r>
          </a:p>
          <a:p>
            <a:pPr defTabSz="914400">
              <a:lnSpc>
                <a:spcPct val="90000"/>
              </a:lnSpc>
              <a:spcBef>
                <a:spcPts val="1000"/>
              </a:spcBef>
              <a:defRPr sz="2200" b="1" u="sng">
                <a:solidFill>
                  <a:srgbClr val="FFFFFF"/>
                </a:solidFill>
              </a:defRPr>
            </a:pPr>
            <a:endParaRPr lang="es-ES" dirty="0">
              <a:solidFill>
                <a:srgbClr val="FFFF00"/>
              </a:solidFill>
            </a:endParaRPr>
          </a:p>
          <a:p>
            <a:pPr defTabSz="914400">
              <a:lnSpc>
                <a:spcPct val="90000"/>
              </a:lnSpc>
              <a:spcBef>
                <a:spcPts val="1000"/>
              </a:spcBef>
              <a:defRPr sz="2200" b="1" u="sng">
                <a:solidFill>
                  <a:srgbClr val="FFFFFF"/>
                </a:solidFill>
              </a:defRPr>
            </a:pPr>
            <a:r>
              <a:rPr lang="es-ES" dirty="0">
                <a:solidFill>
                  <a:srgbClr val="FFFF00"/>
                </a:solidFill>
              </a:rPr>
              <a:t>Conocen sus derechos</a:t>
            </a:r>
          </a:p>
          <a:p>
            <a:pPr defTabSz="914400">
              <a:lnSpc>
                <a:spcPct val="90000"/>
              </a:lnSpc>
              <a:spcBef>
                <a:spcPts val="1000"/>
              </a:spcBef>
              <a:defRPr sz="2200" b="1" u="sng">
                <a:solidFill>
                  <a:srgbClr val="FFFFFF"/>
                </a:solidFill>
              </a:defRPr>
            </a:pPr>
            <a:r>
              <a:rPr lang="es-ES" dirty="0">
                <a:solidFill>
                  <a:srgbClr val="FFFF00"/>
                </a:solidFill>
              </a:rPr>
              <a:t>Puedan comunicar eficazmente las necesidades de sus hijos</a:t>
            </a:r>
          </a:p>
          <a:p>
            <a:pPr defTabSz="914400">
              <a:lnSpc>
                <a:spcPct val="90000"/>
              </a:lnSpc>
              <a:spcBef>
                <a:spcPts val="1000"/>
              </a:spcBef>
              <a:defRPr sz="2200" b="1" u="sng">
                <a:solidFill>
                  <a:srgbClr val="FFFFFF"/>
                </a:solidFill>
              </a:defRPr>
            </a:pPr>
            <a:r>
              <a:rPr lang="es-ES" dirty="0">
                <a:solidFill>
                  <a:srgbClr val="FFFF00"/>
                </a:solidFill>
              </a:rPr>
              <a:t>Dispongan de los conocimientos y habilidades necesarios para ayudar a sus hijos a desarrollarse y aprender</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Title 1"/>
          <p:cNvSpPr txBox="1">
            <a:spLocks noGrp="1"/>
          </p:cNvSpPr>
          <p:nvPr>
            <p:ph type="title"/>
          </p:nvPr>
        </p:nvSpPr>
        <p:spPr>
          <a:xfrm>
            <a:off x="835378" y="753228"/>
            <a:ext cx="9458805" cy="1080939"/>
          </a:xfrm>
          <a:prstGeom prst="rect">
            <a:avLst/>
          </a:prstGeom>
        </p:spPr>
        <p:txBody>
          <a:bodyPr/>
          <a:lstStyle/>
          <a:p>
            <a:r>
              <a:rPr dirty="0"/>
              <a:t>Check your knowledge!</a:t>
            </a:r>
            <a:r>
              <a:rPr lang="es-ES" dirty="0"/>
              <a:t> </a:t>
            </a:r>
            <a:br>
              <a:rPr lang="es-ES" dirty="0"/>
            </a:br>
            <a:r>
              <a:rPr lang="es-ES" dirty="0">
                <a:solidFill>
                  <a:srgbClr val="FFFF00"/>
                </a:solidFill>
              </a:rPr>
              <a:t>¡Compruebe sus conocimientos!</a:t>
            </a:r>
            <a:endParaRPr dirty="0">
              <a:solidFill>
                <a:srgbClr val="FFFF00"/>
              </a:solidFill>
            </a:endParaRPr>
          </a:p>
        </p:txBody>
      </p:sp>
      <p:sp>
        <p:nvSpPr>
          <p:cNvPr id="286" name="Content Placeholder 2"/>
          <p:cNvSpPr txBox="1">
            <a:spLocks noGrp="1"/>
          </p:cNvSpPr>
          <p:nvPr>
            <p:ph type="body" idx="1"/>
          </p:nvPr>
        </p:nvSpPr>
        <p:spPr>
          <a:xfrm>
            <a:off x="680320" y="2336873"/>
            <a:ext cx="9613863" cy="3599317"/>
          </a:xfrm>
          <a:prstGeom prst="rect">
            <a:avLst/>
          </a:prstGeom>
        </p:spPr>
        <p:txBody>
          <a:bodyPr>
            <a:normAutofit fontScale="77500" lnSpcReduction="20000"/>
          </a:bodyPr>
          <a:lstStyle/>
          <a:p>
            <a:r>
              <a:rPr dirty="0"/>
              <a:t>During the initial meeting, family resource coordinators always screen each child before scheduling the evaluation and assessment.</a:t>
            </a:r>
          </a:p>
          <a:p>
            <a:r>
              <a:rPr dirty="0"/>
              <a:t>A) true</a:t>
            </a:r>
          </a:p>
          <a:p>
            <a:r>
              <a:rPr dirty="0"/>
              <a:t>B) incorrect</a:t>
            </a:r>
            <a:endParaRPr lang="es-ES" dirty="0"/>
          </a:p>
          <a:p>
            <a:r>
              <a:rPr lang="es-ES" sz="3900" dirty="0">
                <a:solidFill>
                  <a:srgbClr val="FFFF00"/>
                </a:solidFill>
              </a:rPr>
              <a:t>Durante la reunión inicial, los coordinadores de recursos familiares siempre examinan a cada niño antes de programar la evaluación y valoración.</a:t>
            </a:r>
          </a:p>
          <a:p>
            <a:r>
              <a:rPr lang="es-ES" sz="3900" dirty="0">
                <a:solidFill>
                  <a:srgbClr val="FFFF00"/>
                </a:solidFill>
              </a:rPr>
              <a:t>A) verdadero</a:t>
            </a:r>
          </a:p>
          <a:p>
            <a:r>
              <a:rPr lang="es-ES" sz="3900" dirty="0">
                <a:solidFill>
                  <a:srgbClr val="FFFF00"/>
                </a:solidFill>
              </a:rPr>
              <a:t>B) incorrecto</a:t>
            </a:r>
            <a:endParaRPr sz="3900" dirty="0">
              <a:solidFill>
                <a:srgbClr val="FFFF00"/>
              </a:solidFill>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itle 1"/>
          <p:cNvSpPr txBox="1">
            <a:spLocks noGrp="1"/>
          </p:cNvSpPr>
          <p:nvPr>
            <p:ph type="title"/>
          </p:nvPr>
        </p:nvSpPr>
        <p:spPr>
          <a:xfrm>
            <a:off x="680320" y="753228"/>
            <a:ext cx="9613863" cy="1080939"/>
          </a:xfrm>
          <a:prstGeom prst="rect">
            <a:avLst/>
          </a:prstGeom>
        </p:spPr>
        <p:txBody>
          <a:bodyPr/>
          <a:lstStyle/>
          <a:p>
            <a:r>
              <a:t>IFSP process</a:t>
            </a:r>
          </a:p>
        </p:txBody>
      </p:sp>
      <p:sp>
        <p:nvSpPr>
          <p:cNvPr id="241" name="Content Placeholder 2"/>
          <p:cNvSpPr txBox="1">
            <a:spLocks noGrp="1"/>
          </p:cNvSpPr>
          <p:nvPr>
            <p:ph type="body" idx="1"/>
          </p:nvPr>
        </p:nvSpPr>
        <p:spPr>
          <a:xfrm>
            <a:off x="680320" y="2336872"/>
            <a:ext cx="10661936" cy="4294838"/>
          </a:xfrm>
          <a:prstGeom prst="rect">
            <a:avLst/>
          </a:prstGeom>
        </p:spPr>
        <p:txBody>
          <a:bodyPr/>
          <a:lstStyle/>
          <a:p>
            <a:r>
              <a:t>What is an Individualized Family Service Plan? (caregiver)</a:t>
            </a:r>
          </a:p>
          <a:p>
            <a:r>
              <a:t>How do I explain IFSP to potential sources of eligibility? (family resource coordinator)</a:t>
            </a:r>
          </a:p>
          <a:p>
            <a:r>
              <a:t>What is the connection of IFSP with the services to be provided to children? (therapist)</a:t>
            </a:r>
          </a:p>
          <a:p>
            <a:r>
              <a:t>Why do parents of preschoolers come to my school or classroom and talk about IFSP? (teacher)</a:t>
            </a:r>
          </a:p>
          <a:p>
            <a:r>
              <a:t>Why does the RI program require different services than what I initially recommended? (doctor)</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2"/>
          <p:cNvSpPr txBox="1">
            <a:spLocks noGrp="1"/>
          </p:cNvSpPr>
          <p:nvPr>
            <p:ph type="body" sz="quarter" idx="1"/>
          </p:nvPr>
        </p:nvSpPr>
        <p:spPr>
          <a:xfrm>
            <a:off x="236975" y="3759199"/>
            <a:ext cx="5406444" cy="2890984"/>
          </a:xfrm>
          <a:prstGeom prst="rect">
            <a:avLst/>
          </a:prstGeom>
        </p:spPr>
        <p:txBody>
          <a:bodyPr/>
          <a:lstStyle/>
          <a:p>
            <a:pPr marL="0" indent="0">
              <a:lnSpc>
                <a:spcPct val="81000"/>
              </a:lnSpc>
              <a:buSzTx/>
              <a:buNone/>
              <a:defRPr sz="1600"/>
            </a:pPr>
            <a:r>
              <a:rPr dirty="0"/>
              <a:t>Evaluation</a:t>
            </a:r>
          </a:p>
          <a:p>
            <a:pPr marL="0" indent="0">
              <a:lnSpc>
                <a:spcPct val="81000"/>
              </a:lnSpc>
              <a:buSzTx/>
              <a:buNone/>
              <a:defRPr sz="1600"/>
            </a:pPr>
            <a:r>
              <a:rPr dirty="0"/>
              <a:t>Eligibility</a:t>
            </a:r>
          </a:p>
          <a:p>
            <a:pPr marL="0" indent="0">
              <a:lnSpc>
                <a:spcPct val="81000"/>
              </a:lnSpc>
              <a:buSzTx/>
              <a:buNone/>
              <a:defRPr sz="1600"/>
            </a:pPr>
            <a:r>
              <a:rPr dirty="0"/>
              <a:t>Development status in these development areas:</a:t>
            </a:r>
          </a:p>
          <a:p>
            <a:pPr marL="0" indent="0">
              <a:lnSpc>
                <a:spcPct val="81000"/>
              </a:lnSpc>
              <a:buSzTx/>
              <a:buNone/>
              <a:defRPr sz="1600"/>
            </a:pPr>
            <a:r>
              <a:rPr dirty="0"/>
              <a:t>Physical (hearing, sight, fine motor and gross motor)</a:t>
            </a:r>
          </a:p>
          <a:p>
            <a:pPr marL="0" indent="0">
              <a:lnSpc>
                <a:spcPct val="81000"/>
              </a:lnSpc>
              <a:buSzTx/>
              <a:buNone/>
              <a:defRPr sz="1600"/>
            </a:pPr>
            <a:r>
              <a:rPr dirty="0"/>
              <a:t>Communication (expressive and receptive)</a:t>
            </a:r>
          </a:p>
          <a:p>
            <a:pPr marL="0" indent="0">
              <a:lnSpc>
                <a:spcPct val="81000"/>
              </a:lnSpc>
              <a:buSzTx/>
              <a:buNone/>
              <a:defRPr sz="1600"/>
            </a:pPr>
            <a:r>
              <a:rPr dirty="0"/>
              <a:t>Cognitive</a:t>
            </a:r>
          </a:p>
          <a:p>
            <a:pPr marL="0" indent="0">
              <a:lnSpc>
                <a:spcPct val="81000"/>
              </a:lnSpc>
              <a:buSzTx/>
              <a:buNone/>
              <a:defRPr sz="1600"/>
            </a:pPr>
            <a:r>
              <a:rPr dirty="0"/>
              <a:t>Adaptive</a:t>
            </a:r>
          </a:p>
          <a:p>
            <a:pPr marL="0" indent="0">
              <a:lnSpc>
                <a:spcPct val="81000"/>
              </a:lnSpc>
              <a:buSzTx/>
              <a:buNone/>
              <a:defRPr sz="1600"/>
            </a:pPr>
            <a:r>
              <a:rPr dirty="0"/>
              <a:t>Socio-emotional</a:t>
            </a:r>
          </a:p>
        </p:txBody>
      </p:sp>
      <p:sp>
        <p:nvSpPr>
          <p:cNvPr id="289" name="Content Placeholder 2"/>
          <p:cNvSpPr txBox="1"/>
          <p:nvPr/>
        </p:nvSpPr>
        <p:spPr>
          <a:xfrm>
            <a:off x="6734296" y="3759199"/>
            <a:ext cx="5315004" cy="289098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defTabSz="914400">
              <a:lnSpc>
                <a:spcPct val="90000"/>
              </a:lnSpc>
              <a:spcBef>
                <a:spcPts val="1000"/>
              </a:spcBef>
              <a:defRPr>
                <a:solidFill>
                  <a:srgbClr val="FFFFFF"/>
                </a:solidFill>
              </a:defRPr>
            </a:pPr>
            <a:r>
              <a:rPr dirty="0"/>
              <a:t>Assessment</a:t>
            </a:r>
          </a:p>
          <a:p>
            <a:pPr defTabSz="914400">
              <a:lnSpc>
                <a:spcPct val="90000"/>
              </a:lnSpc>
              <a:spcBef>
                <a:spcPts val="1000"/>
              </a:spcBef>
              <a:defRPr>
                <a:solidFill>
                  <a:srgbClr val="FFFFFF"/>
                </a:solidFill>
              </a:defRPr>
            </a:pPr>
            <a:r>
              <a:rPr dirty="0"/>
              <a:t>Objectives of the assessment</a:t>
            </a:r>
          </a:p>
          <a:p>
            <a:pPr defTabSz="914400">
              <a:lnSpc>
                <a:spcPct val="90000"/>
              </a:lnSpc>
              <a:spcBef>
                <a:spcPts val="1000"/>
              </a:spcBef>
              <a:defRPr>
                <a:solidFill>
                  <a:srgbClr val="FFFFFF"/>
                </a:solidFill>
              </a:defRPr>
            </a:pPr>
            <a:r>
              <a:rPr dirty="0"/>
              <a:t>To identify children's strengths and needs</a:t>
            </a:r>
          </a:p>
          <a:p>
            <a:pPr defTabSz="914400">
              <a:lnSpc>
                <a:spcPct val="90000"/>
              </a:lnSpc>
              <a:spcBef>
                <a:spcPts val="1000"/>
              </a:spcBef>
              <a:defRPr>
                <a:solidFill>
                  <a:srgbClr val="FFFFFF"/>
                </a:solidFill>
              </a:defRPr>
            </a:pPr>
            <a:r>
              <a:rPr dirty="0"/>
              <a:t>Children's abilities related to:</a:t>
            </a:r>
          </a:p>
          <a:p>
            <a:pPr lvl="1" defTabSz="914400">
              <a:lnSpc>
                <a:spcPct val="90000"/>
              </a:lnSpc>
              <a:spcBef>
                <a:spcPts val="1000"/>
              </a:spcBef>
              <a:defRPr>
                <a:solidFill>
                  <a:srgbClr val="FFFFFF"/>
                </a:solidFill>
              </a:defRPr>
            </a:pPr>
            <a:r>
              <a:rPr dirty="0"/>
              <a:t>Positive socio-emotional skills</a:t>
            </a:r>
          </a:p>
          <a:p>
            <a:pPr lvl="1" defTabSz="914400">
              <a:lnSpc>
                <a:spcPct val="90000"/>
              </a:lnSpc>
              <a:spcBef>
                <a:spcPts val="1000"/>
              </a:spcBef>
              <a:defRPr>
                <a:solidFill>
                  <a:srgbClr val="FFFFFF"/>
                </a:solidFill>
              </a:defRPr>
            </a:pPr>
            <a:r>
              <a:rPr dirty="0"/>
              <a:t>Acquisition and use of knowledge and skills</a:t>
            </a:r>
          </a:p>
          <a:p>
            <a:pPr lvl="1" defTabSz="914400">
              <a:lnSpc>
                <a:spcPct val="90000"/>
              </a:lnSpc>
              <a:spcBef>
                <a:spcPts val="1000"/>
              </a:spcBef>
              <a:defRPr>
                <a:solidFill>
                  <a:srgbClr val="FFFFFF"/>
                </a:solidFill>
              </a:defRPr>
            </a:pPr>
            <a:r>
              <a:rPr dirty="0"/>
              <a:t>Using appropriate behaviors to meet their needs</a:t>
            </a:r>
          </a:p>
        </p:txBody>
      </p:sp>
      <p:sp>
        <p:nvSpPr>
          <p:cNvPr id="290" name="CHILD EVALUATION AND FUNCTIONAL ASSESSMENT"/>
          <p:cNvSpPr txBox="1"/>
          <p:nvPr/>
        </p:nvSpPr>
        <p:spPr>
          <a:xfrm>
            <a:off x="1712699" y="2431545"/>
            <a:ext cx="9613862" cy="5613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lvl1pPr>
          </a:lstStyle>
          <a:p>
            <a:r>
              <a:rPr dirty="0"/>
              <a:t>CHILD EVALUATION AND FUNCTIONAL ASSESSMENT</a:t>
            </a:r>
          </a:p>
        </p:txBody>
      </p:sp>
      <p:sp>
        <p:nvSpPr>
          <p:cNvPr id="291" name="Title 1"/>
          <p:cNvSpPr txBox="1">
            <a:spLocks noGrp="1"/>
          </p:cNvSpPr>
          <p:nvPr>
            <p:ph type="title"/>
          </p:nvPr>
        </p:nvSpPr>
        <p:spPr>
          <a:xfrm>
            <a:off x="816246" y="922167"/>
            <a:ext cx="9613862" cy="743064"/>
          </a:xfrm>
          <a:prstGeom prst="rect">
            <a:avLst/>
          </a:prstGeom>
        </p:spPr>
        <p:txBody>
          <a:bodyPr/>
          <a:lstStyle>
            <a:lvl1pPr algn="ctr"/>
          </a:lstStyle>
          <a:p>
            <a:r>
              <a:rPr dirty="0"/>
              <a:t>IFSP process</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32B342-AC74-CA4F-74E7-AE8D9EA54B9B}"/>
            </a:ext>
          </a:extLst>
        </p:cNvPr>
        <p:cNvGrpSpPr/>
        <p:nvPr/>
      </p:nvGrpSpPr>
      <p:grpSpPr>
        <a:xfrm>
          <a:off x="0" y="0"/>
          <a:ext cx="0" cy="0"/>
          <a:chOff x="0" y="0"/>
          <a:chExt cx="0" cy="0"/>
        </a:xfrm>
      </p:grpSpPr>
      <p:sp>
        <p:nvSpPr>
          <p:cNvPr id="288" name="Content Placeholder 2">
            <a:extLst>
              <a:ext uri="{FF2B5EF4-FFF2-40B4-BE49-F238E27FC236}">
                <a16:creationId xmlns:a16="http://schemas.microsoft.com/office/drawing/2014/main" id="{9AB60BD0-3B11-65BD-50F1-17C6B41ACFB9}"/>
              </a:ext>
            </a:extLst>
          </p:cNvPr>
          <p:cNvSpPr txBox="1">
            <a:spLocks noGrp="1"/>
          </p:cNvSpPr>
          <p:nvPr>
            <p:ph type="body" sz="quarter" idx="1"/>
          </p:nvPr>
        </p:nvSpPr>
        <p:spPr>
          <a:xfrm>
            <a:off x="383731" y="3304822"/>
            <a:ext cx="5406444" cy="3060316"/>
          </a:xfrm>
          <a:prstGeom prst="rect">
            <a:avLst/>
          </a:prstGeom>
        </p:spPr>
        <p:txBody>
          <a:bodyPr>
            <a:noAutofit/>
          </a:bodyPr>
          <a:lstStyle/>
          <a:p>
            <a:pPr marL="0" indent="0">
              <a:lnSpc>
                <a:spcPct val="81000"/>
              </a:lnSpc>
              <a:buSzTx/>
              <a:buNone/>
              <a:defRPr sz="1600"/>
            </a:pPr>
            <a:r>
              <a:rPr lang="es-ES" sz="1800" b="1" dirty="0">
                <a:solidFill>
                  <a:srgbClr val="FFFF00"/>
                </a:solidFill>
              </a:rPr>
              <a:t>Evaluación</a:t>
            </a:r>
          </a:p>
          <a:p>
            <a:pPr marL="0" indent="0">
              <a:lnSpc>
                <a:spcPct val="81000"/>
              </a:lnSpc>
              <a:buSzTx/>
              <a:buNone/>
              <a:defRPr sz="1600"/>
            </a:pPr>
            <a:r>
              <a:rPr lang="es-ES" sz="1800" b="1" dirty="0">
                <a:solidFill>
                  <a:srgbClr val="FFFF00"/>
                </a:solidFill>
              </a:rPr>
              <a:t>Elegibilidad</a:t>
            </a:r>
          </a:p>
          <a:p>
            <a:pPr marL="0" indent="0">
              <a:lnSpc>
                <a:spcPct val="81000"/>
              </a:lnSpc>
              <a:buSzTx/>
              <a:buNone/>
              <a:defRPr sz="1600"/>
            </a:pPr>
            <a:r>
              <a:rPr lang="es-ES" sz="1800" b="1" dirty="0">
                <a:solidFill>
                  <a:srgbClr val="FFFF00"/>
                </a:solidFill>
              </a:rPr>
              <a:t>Estado de desarrollo en estas áreas de desarrollo</a:t>
            </a:r>
          </a:p>
          <a:p>
            <a:pPr marL="0" indent="0">
              <a:lnSpc>
                <a:spcPct val="81000"/>
              </a:lnSpc>
              <a:buSzTx/>
              <a:buNone/>
              <a:defRPr sz="1600"/>
            </a:pPr>
            <a:r>
              <a:rPr lang="es-ES" sz="1800" b="1" dirty="0">
                <a:solidFill>
                  <a:srgbClr val="FFFF00"/>
                </a:solidFill>
              </a:rPr>
              <a:t>Físico (oído, vista, motricidad fina y motricidad gruesa)</a:t>
            </a:r>
          </a:p>
          <a:p>
            <a:pPr marL="0" indent="0">
              <a:lnSpc>
                <a:spcPct val="81000"/>
              </a:lnSpc>
              <a:buSzTx/>
              <a:buNone/>
              <a:defRPr sz="1600"/>
            </a:pPr>
            <a:r>
              <a:rPr lang="es-ES" sz="1800" b="1" dirty="0">
                <a:solidFill>
                  <a:srgbClr val="FFFF00"/>
                </a:solidFill>
              </a:rPr>
              <a:t>Comunicación (expresiva y receptiva)</a:t>
            </a:r>
          </a:p>
          <a:p>
            <a:pPr marL="0" indent="0">
              <a:lnSpc>
                <a:spcPct val="81000"/>
              </a:lnSpc>
              <a:buSzTx/>
              <a:buNone/>
              <a:defRPr sz="1600"/>
            </a:pPr>
            <a:r>
              <a:rPr lang="es-ES" sz="1800" b="1" dirty="0">
                <a:solidFill>
                  <a:srgbClr val="FFFF00"/>
                </a:solidFill>
              </a:rPr>
              <a:t>Cognitivo</a:t>
            </a:r>
          </a:p>
          <a:p>
            <a:pPr marL="0" indent="0">
              <a:lnSpc>
                <a:spcPct val="81000"/>
              </a:lnSpc>
              <a:buSzTx/>
              <a:buNone/>
              <a:defRPr sz="1600"/>
            </a:pPr>
            <a:r>
              <a:rPr lang="es-ES" sz="1800" b="1" dirty="0">
                <a:solidFill>
                  <a:srgbClr val="FFFF00"/>
                </a:solidFill>
              </a:rPr>
              <a:t>Adaptativo</a:t>
            </a:r>
          </a:p>
          <a:p>
            <a:pPr marL="0" indent="0">
              <a:lnSpc>
                <a:spcPct val="81000"/>
              </a:lnSpc>
              <a:buSzTx/>
              <a:buNone/>
              <a:defRPr sz="1600"/>
            </a:pPr>
            <a:r>
              <a:rPr lang="es-ES" sz="1800" b="1" dirty="0">
                <a:solidFill>
                  <a:srgbClr val="FFFF00"/>
                </a:solidFill>
              </a:rPr>
              <a:t>Socioemocional</a:t>
            </a:r>
          </a:p>
        </p:txBody>
      </p:sp>
      <p:sp>
        <p:nvSpPr>
          <p:cNvPr id="289" name="Content Placeholder 2">
            <a:extLst>
              <a:ext uri="{FF2B5EF4-FFF2-40B4-BE49-F238E27FC236}">
                <a16:creationId xmlns:a16="http://schemas.microsoft.com/office/drawing/2014/main" id="{B8E12DB9-3314-A592-67CA-172B094B96C2}"/>
              </a:ext>
            </a:extLst>
          </p:cNvPr>
          <p:cNvSpPr txBox="1"/>
          <p:nvPr/>
        </p:nvSpPr>
        <p:spPr>
          <a:xfrm>
            <a:off x="6096000" y="3304822"/>
            <a:ext cx="5315004" cy="32211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Autofit/>
          </a:bodyPr>
          <a:lstStyle/>
          <a:p>
            <a:pPr defTabSz="914400">
              <a:lnSpc>
                <a:spcPct val="90000"/>
              </a:lnSpc>
              <a:spcBef>
                <a:spcPts val="1000"/>
              </a:spcBef>
              <a:defRPr>
                <a:solidFill>
                  <a:srgbClr val="FFFFFF"/>
                </a:solidFill>
              </a:defRPr>
            </a:pPr>
            <a:r>
              <a:rPr lang="es-ES" b="1" dirty="0">
                <a:solidFill>
                  <a:srgbClr val="FFFF00"/>
                </a:solidFill>
              </a:rPr>
              <a:t>Evaluación</a:t>
            </a:r>
          </a:p>
          <a:p>
            <a:pPr defTabSz="914400">
              <a:lnSpc>
                <a:spcPct val="90000"/>
              </a:lnSpc>
              <a:spcBef>
                <a:spcPts val="1000"/>
              </a:spcBef>
              <a:defRPr>
                <a:solidFill>
                  <a:srgbClr val="FFFFFF"/>
                </a:solidFill>
              </a:defRPr>
            </a:pPr>
            <a:r>
              <a:rPr lang="es-ES" b="1" dirty="0">
                <a:solidFill>
                  <a:srgbClr val="FFFF00"/>
                </a:solidFill>
              </a:rPr>
              <a:t>Objetivos de la evaluación</a:t>
            </a:r>
          </a:p>
          <a:p>
            <a:pPr defTabSz="914400">
              <a:lnSpc>
                <a:spcPct val="90000"/>
              </a:lnSpc>
              <a:spcBef>
                <a:spcPts val="1000"/>
              </a:spcBef>
              <a:defRPr>
                <a:solidFill>
                  <a:srgbClr val="FFFFFF"/>
                </a:solidFill>
              </a:defRPr>
            </a:pPr>
            <a:r>
              <a:rPr lang="es-ES" b="1" dirty="0">
                <a:solidFill>
                  <a:srgbClr val="FFFF00"/>
                </a:solidFill>
              </a:rPr>
              <a:t>Identificar los puntos fuertes y las necesidades de los niños</a:t>
            </a:r>
          </a:p>
          <a:p>
            <a:pPr defTabSz="914400">
              <a:lnSpc>
                <a:spcPct val="90000"/>
              </a:lnSpc>
              <a:spcBef>
                <a:spcPts val="1000"/>
              </a:spcBef>
              <a:defRPr>
                <a:solidFill>
                  <a:srgbClr val="FFFFFF"/>
                </a:solidFill>
              </a:defRPr>
            </a:pPr>
            <a:r>
              <a:rPr lang="es-ES" b="1" dirty="0">
                <a:solidFill>
                  <a:srgbClr val="FFFF00"/>
                </a:solidFill>
              </a:rPr>
              <a:t>Habilidades de los niños relacionadas con:</a:t>
            </a:r>
          </a:p>
          <a:p>
            <a:pPr marL="285750" indent="-285750" defTabSz="914400">
              <a:lnSpc>
                <a:spcPct val="90000"/>
              </a:lnSpc>
              <a:spcBef>
                <a:spcPts val="1000"/>
              </a:spcBef>
              <a:buFont typeface="Arial" panose="020B0604020202020204" pitchFamily="34" charset="0"/>
              <a:buChar char="•"/>
              <a:defRPr>
                <a:solidFill>
                  <a:srgbClr val="FFFFFF"/>
                </a:solidFill>
              </a:defRPr>
            </a:pPr>
            <a:r>
              <a:rPr lang="es-ES" b="1" dirty="0">
                <a:solidFill>
                  <a:srgbClr val="FFFF00"/>
                </a:solidFill>
              </a:rPr>
              <a:t>Habilidades socioemocionales positivas</a:t>
            </a:r>
          </a:p>
          <a:p>
            <a:pPr marL="285750" indent="-285750" defTabSz="914400">
              <a:lnSpc>
                <a:spcPct val="90000"/>
              </a:lnSpc>
              <a:spcBef>
                <a:spcPts val="1000"/>
              </a:spcBef>
              <a:buFont typeface="Arial" panose="020B0604020202020204" pitchFamily="34" charset="0"/>
              <a:buChar char="•"/>
              <a:defRPr>
                <a:solidFill>
                  <a:srgbClr val="FFFFFF"/>
                </a:solidFill>
              </a:defRPr>
            </a:pPr>
            <a:r>
              <a:rPr lang="es-ES" b="1" dirty="0">
                <a:solidFill>
                  <a:srgbClr val="FFFF00"/>
                </a:solidFill>
              </a:rPr>
              <a:t>Adquisición y uso de conocimientos y habilidades</a:t>
            </a:r>
          </a:p>
          <a:p>
            <a:pPr marL="285750" indent="-285750" defTabSz="914400">
              <a:lnSpc>
                <a:spcPct val="90000"/>
              </a:lnSpc>
              <a:spcBef>
                <a:spcPts val="1000"/>
              </a:spcBef>
              <a:buFont typeface="Arial" panose="020B0604020202020204" pitchFamily="34" charset="0"/>
              <a:buChar char="•"/>
              <a:defRPr>
                <a:solidFill>
                  <a:srgbClr val="FFFFFF"/>
                </a:solidFill>
              </a:defRPr>
            </a:pPr>
            <a:r>
              <a:rPr lang="es-ES" b="1" dirty="0">
                <a:solidFill>
                  <a:srgbClr val="FFFF00"/>
                </a:solidFill>
              </a:rPr>
              <a:t>Utilización de comportamientos adecuados para satisfacer sus necesidades</a:t>
            </a:r>
          </a:p>
        </p:txBody>
      </p:sp>
      <p:sp>
        <p:nvSpPr>
          <p:cNvPr id="290" name="CHILD EVALUATION AND FUNCTIONAL ASSESSMENT">
            <a:extLst>
              <a:ext uri="{FF2B5EF4-FFF2-40B4-BE49-F238E27FC236}">
                <a16:creationId xmlns:a16="http://schemas.microsoft.com/office/drawing/2014/main" id="{6DA9CAB1-5A1C-1465-550B-66B7C6E27759}"/>
              </a:ext>
            </a:extLst>
          </p:cNvPr>
          <p:cNvSpPr txBox="1"/>
          <p:nvPr/>
        </p:nvSpPr>
        <p:spPr>
          <a:xfrm>
            <a:off x="1712699" y="2431545"/>
            <a:ext cx="9613862"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defRPr sz="3200"/>
            </a:lvl1pPr>
          </a:lstStyle>
          <a:p>
            <a:r>
              <a:rPr lang="es-ES" dirty="0">
                <a:solidFill>
                  <a:srgbClr val="FFFF00"/>
                </a:solidFill>
              </a:rPr>
              <a:t>EVALUACIÓN DEL NIÑO Y EVALUACIÓN FUNCIONAL</a:t>
            </a:r>
            <a:endParaRPr dirty="0">
              <a:solidFill>
                <a:srgbClr val="FFFF00"/>
              </a:solidFill>
            </a:endParaRPr>
          </a:p>
        </p:txBody>
      </p:sp>
      <p:sp>
        <p:nvSpPr>
          <p:cNvPr id="291" name="Title 1">
            <a:extLst>
              <a:ext uri="{FF2B5EF4-FFF2-40B4-BE49-F238E27FC236}">
                <a16:creationId xmlns:a16="http://schemas.microsoft.com/office/drawing/2014/main" id="{CD10891C-1E0B-4464-347F-40EE52029A8D}"/>
              </a:ext>
            </a:extLst>
          </p:cNvPr>
          <p:cNvSpPr txBox="1">
            <a:spLocks noGrp="1"/>
          </p:cNvSpPr>
          <p:nvPr>
            <p:ph type="title"/>
          </p:nvPr>
        </p:nvSpPr>
        <p:spPr>
          <a:xfrm>
            <a:off x="816246" y="922167"/>
            <a:ext cx="9613862" cy="743064"/>
          </a:xfrm>
          <a:prstGeom prst="rect">
            <a:avLst/>
          </a:prstGeom>
        </p:spPr>
        <p:txBody>
          <a:bodyPr/>
          <a:lstStyle>
            <a:lvl1pPr algn="ctr"/>
          </a:lstStyle>
          <a:p>
            <a:r>
              <a:rPr lang="es-ES" dirty="0">
                <a:solidFill>
                  <a:srgbClr val="FFFF00"/>
                </a:solidFill>
              </a:rPr>
              <a:t>Proceso IFSP</a:t>
            </a:r>
            <a:endParaRPr dirty="0">
              <a:solidFill>
                <a:srgbClr val="FFFF00"/>
              </a:solidFill>
            </a:endParaRPr>
          </a:p>
        </p:txBody>
      </p:sp>
    </p:spTree>
    <p:extLst>
      <p:ext uri="{BB962C8B-B14F-4D97-AF65-F5344CB8AC3E}">
        <p14:creationId xmlns:p14="http://schemas.microsoft.com/office/powerpoint/2010/main" val="365803813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Title 1"/>
          <p:cNvSpPr txBox="1">
            <a:spLocks noGrp="1"/>
          </p:cNvSpPr>
          <p:nvPr>
            <p:ph type="title"/>
          </p:nvPr>
        </p:nvSpPr>
        <p:spPr>
          <a:xfrm>
            <a:off x="1456267" y="753228"/>
            <a:ext cx="8837916" cy="1080939"/>
          </a:xfrm>
          <a:prstGeom prst="rect">
            <a:avLst/>
          </a:prstGeom>
        </p:spPr>
        <p:txBody>
          <a:bodyPr/>
          <a:lstStyle/>
          <a:p>
            <a:r>
              <a:rPr dirty="0"/>
              <a:t>Check your knowledge!</a:t>
            </a:r>
            <a:r>
              <a:rPr lang="es-ES" dirty="0"/>
              <a:t> </a:t>
            </a:r>
            <a:br>
              <a:rPr lang="es-ES" dirty="0"/>
            </a:br>
            <a:r>
              <a:rPr lang="es-ES" dirty="0">
                <a:solidFill>
                  <a:srgbClr val="FFFF00"/>
                </a:solidFill>
              </a:rPr>
              <a:t>¡Compruebe sus conocimientos!</a:t>
            </a:r>
            <a:endParaRPr dirty="0">
              <a:solidFill>
                <a:srgbClr val="FFFF00"/>
              </a:solidFill>
            </a:endParaRPr>
          </a:p>
        </p:txBody>
      </p:sp>
      <p:sp>
        <p:nvSpPr>
          <p:cNvPr id="294" name="Content Placeholder 2"/>
          <p:cNvSpPr txBox="1">
            <a:spLocks noGrp="1"/>
          </p:cNvSpPr>
          <p:nvPr>
            <p:ph type="body" idx="1"/>
          </p:nvPr>
        </p:nvSpPr>
        <p:spPr>
          <a:xfrm>
            <a:off x="680320" y="2336873"/>
            <a:ext cx="9613863" cy="3599317"/>
          </a:xfrm>
          <a:prstGeom prst="rect">
            <a:avLst/>
          </a:prstGeom>
        </p:spPr>
        <p:txBody>
          <a:bodyPr>
            <a:normAutofit/>
          </a:bodyPr>
          <a:lstStyle/>
          <a:p>
            <a:r>
              <a:rPr sz="2200" dirty="0"/>
              <a:t>All children, regardless of initial diagnosis, must be evaluated with normative, standardized tools before they are eligible for RI services.</a:t>
            </a:r>
          </a:p>
          <a:p>
            <a:r>
              <a:rPr sz="2200" dirty="0"/>
              <a:t>A) true</a:t>
            </a:r>
          </a:p>
          <a:p>
            <a:r>
              <a:rPr sz="2200" dirty="0"/>
              <a:t>B) incorrect</a:t>
            </a:r>
            <a:endParaRPr lang="es-ES" sz="2200" dirty="0"/>
          </a:p>
          <a:p>
            <a:r>
              <a:rPr lang="es-ES" dirty="0">
                <a:solidFill>
                  <a:srgbClr val="FFFF00"/>
                </a:solidFill>
              </a:rPr>
              <a:t>Todos los niños, independientemente de su diagnóstico inicial, deben ser evaluados con herramientas normativas y estandarizadas antes de poder optar a los servicios de RI.</a:t>
            </a:r>
          </a:p>
          <a:p>
            <a:r>
              <a:rPr lang="es-ES" dirty="0">
                <a:solidFill>
                  <a:srgbClr val="FFFF00"/>
                </a:solidFill>
              </a:rPr>
              <a:t>A) verdadero</a:t>
            </a:r>
          </a:p>
          <a:p>
            <a:r>
              <a:rPr lang="es-ES" dirty="0">
                <a:solidFill>
                  <a:srgbClr val="FFFF00"/>
                </a:solidFill>
              </a:rPr>
              <a:t>B) incorrecto</a:t>
            </a:r>
            <a:endParaRPr dirty="0">
              <a:solidFill>
                <a:srgbClr val="FFFF00"/>
              </a:solidFill>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Content Placeholder 2"/>
          <p:cNvSpPr txBox="1">
            <a:spLocks noGrp="1"/>
          </p:cNvSpPr>
          <p:nvPr>
            <p:ph type="body" sz="quarter" idx="1"/>
          </p:nvPr>
        </p:nvSpPr>
        <p:spPr>
          <a:xfrm>
            <a:off x="258069" y="3446632"/>
            <a:ext cx="4676770" cy="2890983"/>
          </a:xfrm>
          <a:prstGeom prst="rect">
            <a:avLst/>
          </a:prstGeom>
        </p:spPr>
        <p:txBody>
          <a:bodyPr>
            <a:normAutofit fontScale="55000" lnSpcReduction="20000"/>
          </a:bodyPr>
          <a:lstStyle/>
          <a:p>
            <a:pPr marL="0" indent="0">
              <a:buSzTx/>
              <a:buNone/>
            </a:pPr>
            <a:r>
              <a:rPr dirty="0"/>
              <a:t>Components of IFSP:</a:t>
            </a:r>
          </a:p>
          <a:p>
            <a:pPr marL="0" indent="0">
              <a:buSzTx/>
              <a:buNone/>
            </a:pPr>
            <a:r>
              <a:rPr dirty="0"/>
              <a:t>The status of the child</a:t>
            </a:r>
          </a:p>
          <a:p>
            <a:pPr marL="0" indent="0">
              <a:buSzTx/>
              <a:buNone/>
            </a:pPr>
            <a:r>
              <a:rPr dirty="0"/>
              <a:t>Family information</a:t>
            </a:r>
          </a:p>
          <a:p>
            <a:pPr marL="0" indent="0">
              <a:buSzTx/>
              <a:buNone/>
            </a:pPr>
            <a:r>
              <a:rPr dirty="0"/>
              <a:t>Outcomes</a:t>
            </a:r>
          </a:p>
          <a:p>
            <a:pPr marL="0" indent="0">
              <a:buSzTx/>
              <a:buNone/>
            </a:pPr>
            <a:r>
              <a:rPr dirty="0"/>
              <a:t>ECI services and community services</a:t>
            </a:r>
            <a:endParaRPr lang="es-ES" dirty="0"/>
          </a:p>
          <a:p>
            <a:pPr marL="0" indent="0">
              <a:buSzTx/>
              <a:buNone/>
            </a:pPr>
            <a:r>
              <a:rPr lang="es-ES" sz="2900" b="1" dirty="0">
                <a:solidFill>
                  <a:srgbClr val="FFFF00"/>
                </a:solidFill>
              </a:rPr>
              <a:t>Componentes del IFSP:</a:t>
            </a:r>
          </a:p>
          <a:p>
            <a:pPr marL="0" indent="0">
              <a:buSzTx/>
              <a:buNone/>
            </a:pPr>
            <a:r>
              <a:rPr lang="es-ES" sz="2900" b="1" dirty="0">
                <a:solidFill>
                  <a:srgbClr val="FFFF00"/>
                </a:solidFill>
              </a:rPr>
              <a:t>La situación del niño</a:t>
            </a:r>
          </a:p>
          <a:p>
            <a:pPr marL="0" indent="0">
              <a:buSzTx/>
              <a:buNone/>
            </a:pPr>
            <a:r>
              <a:rPr lang="es-ES" sz="2900" b="1" dirty="0">
                <a:solidFill>
                  <a:srgbClr val="FFFF00"/>
                </a:solidFill>
              </a:rPr>
              <a:t>Información sobre la familia</a:t>
            </a:r>
          </a:p>
          <a:p>
            <a:pPr marL="0" indent="0">
              <a:buSzTx/>
              <a:buNone/>
            </a:pPr>
            <a:r>
              <a:rPr lang="es-ES" sz="2900" b="1" dirty="0">
                <a:solidFill>
                  <a:srgbClr val="FFFF00"/>
                </a:solidFill>
              </a:rPr>
              <a:t>Resultados</a:t>
            </a:r>
          </a:p>
          <a:p>
            <a:pPr marL="0" indent="0">
              <a:buSzTx/>
              <a:buNone/>
            </a:pPr>
            <a:r>
              <a:rPr lang="es-ES" sz="2900" b="1" dirty="0">
                <a:solidFill>
                  <a:srgbClr val="FFFF00"/>
                </a:solidFill>
              </a:rPr>
              <a:t>Servicios de ECI y servicios comunitarios</a:t>
            </a:r>
            <a:endParaRPr sz="2900" b="1" dirty="0">
              <a:solidFill>
                <a:srgbClr val="FFFF00"/>
              </a:solidFill>
            </a:endParaRPr>
          </a:p>
        </p:txBody>
      </p:sp>
      <p:sp>
        <p:nvSpPr>
          <p:cNvPr id="297" name="Content Placeholder 2"/>
          <p:cNvSpPr txBox="1"/>
          <p:nvPr/>
        </p:nvSpPr>
        <p:spPr>
          <a:xfrm>
            <a:off x="6482859" y="3446632"/>
            <a:ext cx="4585330" cy="26277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fontScale="77500" lnSpcReduction="20000"/>
          </a:bodyPr>
          <a:lstStyle/>
          <a:p>
            <a:pPr marL="228600" indent="-228600" defTabSz="914400">
              <a:lnSpc>
                <a:spcPct val="90000"/>
              </a:lnSpc>
              <a:spcBef>
                <a:spcPts val="1000"/>
              </a:spcBef>
              <a:buSzPct val="100000"/>
              <a:buChar char="-"/>
              <a:defRPr sz="2400">
                <a:solidFill>
                  <a:srgbClr val="FFFFFF"/>
                </a:solidFill>
              </a:defRPr>
            </a:pPr>
            <a:r>
              <a:rPr dirty="0"/>
              <a:t>Dates and Duration of Services</a:t>
            </a:r>
          </a:p>
          <a:p>
            <a:pPr marL="228600" indent="-228600" defTabSz="914400">
              <a:lnSpc>
                <a:spcPct val="90000"/>
              </a:lnSpc>
              <a:spcBef>
                <a:spcPts val="1000"/>
              </a:spcBef>
              <a:buSzPct val="100000"/>
              <a:buChar char="-"/>
              <a:defRPr sz="2400">
                <a:solidFill>
                  <a:srgbClr val="FFFFFF"/>
                </a:solidFill>
              </a:defRPr>
            </a:pPr>
            <a:r>
              <a:rPr dirty="0"/>
              <a:t>Identified Service Coordinator</a:t>
            </a:r>
          </a:p>
          <a:p>
            <a:pPr marL="228600" indent="-228600" defTabSz="914400">
              <a:lnSpc>
                <a:spcPct val="90000"/>
              </a:lnSpc>
              <a:spcBef>
                <a:spcPts val="1000"/>
              </a:spcBef>
              <a:buSzPct val="100000"/>
              <a:buChar char="-"/>
              <a:defRPr sz="2400">
                <a:solidFill>
                  <a:srgbClr val="FFFFFF"/>
                </a:solidFill>
              </a:defRPr>
            </a:pPr>
            <a:r>
              <a:rPr dirty="0"/>
              <a:t>Steps for transitions from Part C services</a:t>
            </a:r>
            <a:endParaRPr lang="es-ES" dirty="0"/>
          </a:p>
          <a:p>
            <a:pPr marL="228600" indent="-228600" defTabSz="914400">
              <a:lnSpc>
                <a:spcPct val="90000"/>
              </a:lnSpc>
              <a:spcBef>
                <a:spcPts val="1000"/>
              </a:spcBef>
              <a:buSzPct val="100000"/>
              <a:buChar char="-"/>
              <a:defRPr sz="2400">
                <a:solidFill>
                  <a:srgbClr val="FFFFFF"/>
                </a:solidFill>
              </a:defRPr>
            </a:pPr>
            <a:r>
              <a:rPr lang="es-ES" b="1" dirty="0">
                <a:solidFill>
                  <a:srgbClr val="FFFF00"/>
                </a:solidFill>
              </a:rPr>
              <a:t>Fechas y duración de los servicios</a:t>
            </a:r>
          </a:p>
          <a:p>
            <a:pPr marL="228600" indent="-228600" defTabSz="914400">
              <a:lnSpc>
                <a:spcPct val="90000"/>
              </a:lnSpc>
              <a:spcBef>
                <a:spcPts val="1000"/>
              </a:spcBef>
              <a:buSzPct val="100000"/>
              <a:buChar char="-"/>
              <a:defRPr sz="2400">
                <a:solidFill>
                  <a:srgbClr val="FFFFFF"/>
                </a:solidFill>
              </a:defRPr>
            </a:pPr>
            <a:r>
              <a:rPr lang="es-ES" b="1" dirty="0">
                <a:solidFill>
                  <a:srgbClr val="FFFF00"/>
                </a:solidFill>
              </a:rPr>
              <a:t>Coordinador de servicios identificado</a:t>
            </a:r>
          </a:p>
          <a:p>
            <a:pPr marL="228600" indent="-228600" defTabSz="914400">
              <a:lnSpc>
                <a:spcPct val="90000"/>
              </a:lnSpc>
              <a:spcBef>
                <a:spcPts val="1000"/>
              </a:spcBef>
              <a:buSzPct val="100000"/>
              <a:buChar char="-"/>
              <a:defRPr sz="2400">
                <a:solidFill>
                  <a:srgbClr val="FFFFFF"/>
                </a:solidFill>
              </a:defRPr>
            </a:pPr>
            <a:r>
              <a:rPr lang="es-ES" b="1" dirty="0">
                <a:solidFill>
                  <a:srgbClr val="FFFF00"/>
                </a:solidFill>
              </a:rPr>
              <a:t>Pasos para la transición de los servicios de la Parte C</a:t>
            </a:r>
            <a:endParaRPr b="1" dirty="0">
              <a:solidFill>
                <a:srgbClr val="FFFF00"/>
              </a:solidFill>
            </a:endParaRPr>
          </a:p>
        </p:txBody>
      </p:sp>
      <p:sp>
        <p:nvSpPr>
          <p:cNvPr id="298" name="Title 1"/>
          <p:cNvSpPr txBox="1">
            <a:spLocks noGrp="1"/>
          </p:cNvSpPr>
          <p:nvPr>
            <p:ph type="title"/>
          </p:nvPr>
        </p:nvSpPr>
        <p:spPr>
          <a:xfrm>
            <a:off x="816246" y="922167"/>
            <a:ext cx="9613862" cy="743064"/>
          </a:xfrm>
          <a:prstGeom prst="rect">
            <a:avLst/>
          </a:prstGeom>
        </p:spPr>
        <p:txBody>
          <a:bodyPr>
            <a:normAutofit fontScale="90000"/>
          </a:bodyPr>
          <a:lstStyle>
            <a:lvl1pPr algn="ctr"/>
          </a:lstStyle>
          <a:p>
            <a:r>
              <a:rPr dirty="0"/>
              <a:t>IFSP process</a:t>
            </a:r>
            <a:br>
              <a:rPr lang="es-ES" dirty="0"/>
            </a:br>
            <a:r>
              <a:rPr lang="es-ES" dirty="0">
                <a:solidFill>
                  <a:srgbClr val="FFFF00"/>
                </a:solidFill>
              </a:rPr>
              <a:t>Proceso IFSP</a:t>
            </a:r>
            <a:endParaRPr dirty="0">
              <a:solidFill>
                <a:srgbClr val="FFFF00"/>
              </a:solidFill>
            </a:endParaRPr>
          </a:p>
        </p:txBody>
      </p:sp>
      <p:sp>
        <p:nvSpPr>
          <p:cNvPr id="299" name="DEVELOPMENT OF IFSP"/>
          <p:cNvSpPr txBox="1"/>
          <p:nvPr/>
        </p:nvSpPr>
        <p:spPr>
          <a:xfrm>
            <a:off x="2771024" y="2017322"/>
            <a:ext cx="7423669" cy="10772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lvl1pPr>
          </a:lstStyle>
          <a:p>
            <a:r>
              <a:rPr dirty="0"/>
              <a:t>DEVELOPMENT OF IFSP</a:t>
            </a:r>
            <a:endParaRPr lang="es-ES" dirty="0"/>
          </a:p>
          <a:p>
            <a:r>
              <a:rPr lang="es-ES" dirty="0">
                <a:solidFill>
                  <a:srgbClr val="FFFF00"/>
                </a:solidFill>
              </a:rPr>
              <a:t>DESARROLLO DE LA IFSP</a:t>
            </a:r>
            <a:endParaRPr dirty="0">
              <a:solidFill>
                <a:srgbClr val="FFFF00"/>
              </a:solidFill>
            </a:endParaRP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Title 1"/>
          <p:cNvSpPr txBox="1">
            <a:spLocks noGrp="1"/>
          </p:cNvSpPr>
          <p:nvPr>
            <p:ph type="title"/>
          </p:nvPr>
        </p:nvSpPr>
        <p:spPr>
          <a:xfrm>
            <a:off x="680320" y="753228"/>
            <a:ext cx="9613863" cy="1080939"/>
          </a:xfrm>
          <a:prstGeom prst="rect">
            <a:avLst/>
          </a:prstGeom>
        </p:spPr>
        <p:txBody>
          <a:bodyPr/>
          <a:lstStyle/>
          <a:p>
            <a:r>
              <a:rPr dirty="0"/>
              <a:t>Check your knowledge!</a:t>
            </a:r>
            <a:r>
              <a:rPr lang="es-ES" dirty="0"/>
              <a:t> </a:t>
            </a:r>
            <a:br>
              <a:rPr lang="es-ES" dirty="0"/>
            </a:br>
            <a:r>
              <a:rPr lang="es-ES" dirty="0">
                <a:solidFill>
                  <a:srgbClr val="FFFF00"/>
                </a:solidFill>
              </a:rPr>
              <a:t>¡Compruebe sus conocimientos!</a:t>
            </a:r>
            <a:endParaRPr dirty="0">
              <a:solidFill>
                <a:srgbClr val="FFFF00"/>
              </a:solidFill>
            </a:endParaRPr>
          </a:p>
        </p:txBody>
      </p:sp>
      <p:sp>
        <p:nvSpPr>
          <p:cNvPr id="302" name="Content Placeholder 2"/>
          <p:cNvSpPr txBox="1">
            <a:spLocks noGrp="1"/>
          </p:cNvSpPr>
          <p:nvPr>
            <p:ph type="body" idx="1"/>
          </p:nvPr>
        </p:nvSpPr>
        <p:spPr>
          <a:xfrm>
            <a:off x="680320" y="2336873"/>
            <a:ext cx="9613863" cy="3599317"/>
          </a:xfrm>
          <a:prstGeom prst="rect">
            <a:avLst/>
          </a:prstGeom>
        </p:spPr>
        <p:txBody>
          <a:bodyPr>
            <a:normAutofit lnSpcReduction="10000"/>
          </a:bodyPr>
          <a:lstStyle/>
          <a:p>
            <a:pPr marL="0" indent="0">
              <a:buSzTx/>
              <a:buNone/>
            </a:pPr>
            <a:r>
              <a:rPr dirty="0"/>
              <a:t>In ECI, IFSP outcomes are developed based on the wrong items on standardized tests?</a:t>
            </a:r>
          </a:p>
          <a:p>
            <a:pPr marL="0" indent="0">
              <a:buSzTx/>
              <a:buNone/>
            </a:pPr>
            <a:r>
              <a:rPr dirty="0"/>
              <a:t>A) true</a:t>
            </a:r>
          </a:p>
          <a:p>
            <a:pPr marL="0" indent="0">
              <a:buSzTx/>
              <a:buNone/>
            </a:pPr>
            <a:r>
              <a:rPr dirty="0"/>
              <a:t>B) </a:t>
            </a:r>
            <a:r>
              <a:rPr lang="es-ES" dirty="0"/>
              <a:t>I</a:t>
            </a:r>
            <a:r>
              <a:rPr dirty="0" err="1"/>
              <a:t>ncorrect</a:t>
            </a:r>
            <a:endParaRPr lang="es-ES" dirty="0"/>
          </a:p>
          <a:p>
            <a:pPr marL="0" indent="0">
              <a:buSzTx/>
              <a:buNone/>
            </a:pPr>
            <a:endParaRPr lang="es-ES" dirty="0"/>
          </a:p>
          <a:p>
            <a:pPr marL="0" indent="0">
              <a:buSzTx/>
              <a:buNone/>
            </a:pPr>
            <a:r>
              <a:rPr lang="es-ES" b="1" dirty="0">
                <a:solidFill>
                  <a:srgbClr val="FFFF00"/>
                </a:solidFill>
              </a:rPr>
              <a:t>En ECI, ¿los resultados del IFSP se desarrollan basándose en los ítems erróneos de las pruebas estandarizadas?</a:t>
            </a:r>
          </a:p>
          <a:p>
            <a:pPr marL="0" indent="0">
              <a:buSzTx/>
              <a:buNone/>
            </a:pPr>
            <a:r>
              <a:rPr lang="es-ES" b="1" dirty="0">
                <a:solidFill>
                  <a:srgbClr val="FFFF00"/>
                </a:solidFill>
              </a:rPr>
              <a:t>A) verdadero</a:t>
            </a:r>
          </a:p>
          <a:p>
            <a:pPr marL="0" indent="0">
              <a:buSzTx/>
              <a:buNone/>
            </a:pPr>
            <a:r>
              <a:rPr lang="es-ES" b="1" dirty="0">
                <a:solidFill>
                  <a:srgbClr val="FFFF00"/>
                </a:solidFill>
              </a:rPr>
              <a:t>B) incorrecto</a:t>
            </a:r>
            <a:endParaRPr b="1" dirty="0">
              <a:solidFill>
                <a:srgbClr val="FFFF00"/>
              </a:solidFill>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Content Placeholder 2"/>
          <p:cNvSpPr txBox="1">
            <a:spLocks noGrp="1"/>
          </p:cNvSpPr>
          <p:nvPr>
            <p:ph type="body" sz="quarter" idx="1"/>
          </p:nvPr>
        </p:nvSpPr>
        <p:spPr>
          <a:xfrm>
            <a:off x="236975" y="3343564"/>
            <a:ext cx="5212481" cy="2890982"/>
          </a:xfrm>
          <a:prstGeom prst="rect">
            <a:avLst/>
          </a:prstGeom>
        </p:spPr>
        <p:txBody>
          <a:bodyPr/>
          <a:lstStyle/>
          <a:p>
            <a:pPr>
              <a:buFontTx/>
              <a:buChar char="-"/>
              <a:defRPr sz="2000"/>
            </a:pPr>
            <a:r>
              <a:rPr dirty="0"/>
              <a:t>Ensure that service providers implement ISPU services in a timely manner</a:t>
            </a:r>
          </a:p>
          <a:p>
            <a:pPr>
              <a:buFontTx/>
              <a:buChar char="-"/>
              <a:defRPr sz="2000"/>
            </a:pPr>
            <a:r>
              <a:rPr dirty="0"/>
              <a:t>Coordinate continuous service delivery and timely ISPU meetings and reviews</a:t>
            </a:r>
          </a:p>
          <a:p>
            <a:pPr>
              <a:buFontTx/>
              <a:buChar char="-"/>
              <a:defRPr sz="2000"/>
            </a:pPr>
            <a:r>
              <a:rPr dirty="0"/>
              <a:t>Obtain parental consent/notification</a:t>
            </a:r>
          </a:p>
          <a:p>
            <a:pPr>
              <a:buFontTx/>
              <a:buChar char="-"/>
              <a:defRPr sz="2000"/>
            </a:pPr>
            <a:r>
              <a:rPr dirty="0"/>
              <a:t>Get a notification from the Ministry of Education</a:t>
            </a:r>
          </a:p>
        </p:txBody>
      </p:sp>
      <p:sp>
        <p:nvSpPr>
          <p:cNvPr id="305" name="Content Placeholder 2"/>
          <p:cNvSpPr txBox="1"/>
          <p:nvPr/>
        </p:nvSpPr>
        <p:spPr>
          <a:xfrm>
            <a:off x="6797574" y="3293193"/>
            <a:ext cx="4585331" cy="262774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marL="228600" indent="-228600" defTabSz="914400">
              <a:lnSpc>
                <a:spcPct val="81000"/>
              </a:lnSpc>
              <a:spcBef>
                <a:spcPts val="1000"/>
              </a:spcBef>
              <a:buSzPct val="100000"/>
              <a:buChar char="-"/>
              <a:defRPr sz="2000">
                <a:solidFill>
                  <a:srgbClr val="FFFFFF"/>
                </a:solidFill>
              </a:defRPr>
            </a:pPr>
            <a:r>
              <a:rPr dirty="0"/>
              <a:t>Get consent forms</a:t>
            </a:r>
          </a:p>
          <a:p>
            <a:pPr marL="228600" indent="-228600" defTabSz="914400">
              <a:lnSpc>
                <a:spcPct val="81000"/>
              </a:lnSpc>
              <a:spcBef>
                <a:spcPts val="1000"/>
              </a:spcBef>
              <a:buSzPct val="100000"/>
              <a:buChar char="-"/>
              <a:defRPr sz="2000">
                <a:solidFill>
                  <a:srgbClr val="FFFFFF"/>
                </a:solidFill>
              </a:defRPr>
            </a:pPr>
            <a:r>
              <a:rPr dirty="0"/>
              <a:t>Ensure implementation of a transition plan to ensure a smooth transition</a:t>
            </a:r>
          </a:p>
          <a:p>
            <a:pPr marL="228600" indent="-228600" defTabSz="914400">
              <a:lnSpc>
                <a:spcPct val="81000"/>
              </a:lnSpc>
              <a:spcBef>
                <a:spcPts val="1000"/>
              </a:spcBef>
              <a:buSzPct val="100000"/>
              <a:buChar char="-"/>
              <a:defRPr sz="2000">
                <a:solidFill>
                  <a:srgbClr val="FFFFFF"/>
                </a:solidFill>
              </a:defRPr>
            </a:pPr>
            <a:r>
              <a:rPr dirty="0"/>
              <a:t>Get feedback after the transition</a:t>
            </a:r>
          </a:p>
          <a:p>
            <a:pPr marL="228600" indent="-228600" defTabSz="914400">
              <a:lnSpc>
                <a:spcPct val="81000"/>
              </a:lnSpc>
              <a:spcBef>
                <a:spcPts val="1000"/>
              </a:spcBef>
              <a:buSzPct val="100000"/>
              <a:buChar char="-"/>
              <a:defRPr sz="2000">
                <a:solidFill>
                  <a:srgbClr val="FFFFFF"/>
                </a:solidFill>
              </a:defRPr>
            </a:pPr>
            <a:r>
              <a:rPr dirty="0"/>
              <a:t>Provide notices of possible termination of services</a:t>
            </a:r>
          </a:p>
          <a:p>
            <a:pPr marL="228600" indent="-228600" defTabSz="914400">
              <a:lnSpc>
                <a:spcPct val="81000"/>
              </a:lnSpc>
              <a:spcBef>
                <a:spcPts val="1000"/>
              </a:spcBef>
              <a:buSzPct val="100000"/>
              <a:buChar char="-"/>
              <a:defRPr sz="2000">
                <a:solidFill>
                  <a:srgbClr val="FFFFFF"/>
                </a:solidFill>
              </a:defRPr>
            </a:pPr>
            <a:r>
              <a:rPr dirty="0"/>
              <a:t>Close the child's file</a:t>
            </a:r>
          </a:p>
        </p:txBody>
      </p:sp>
      <p:sp>
        <p:nvSpPr>
          <p:cNvPr id="306" name="Title 1"/>
          <p:cNvSpPr txBox="1">
            <a:spLocks noGrp="1"/>
          </p:cNvSpPr>
          <p:nvPr>
            <p:ph type="title"/>
          </p:nvPr>
        </p:nvSpPr>
        <p:spPr>
          <a:xfrm>
            <a:off x="816246" y="922167"/>
            <a:ext cx="9613862" cy="743064"/>
          </a:xfrm>
          <a:prstGeom prst="rect">
            <a:avLst/>
          </a:prstGeom>
        </p:spPr>
        <p:txBody>
          <a:bodyPr/>
          <a:lstStyle>
            <a:lvl1pPr algn="ctr"/>
          </a:lstStyle>
          <a:p>
            <a:r>
              <a:rPr dirty="0"/>
              <a:t>IFSP process</a:t>
            </a:r>
          </a:p>
        </p:txBody>
      </p:sp>
      <p:sp>
        <p:nvSpPr>
          <p:cNvPr id="307" name="SERVICE PROVISION AND TRANSITION"/>
          <p:cNvSpPr txBox="1"/>
          <p:nvPr/>
        </p:nvSpPr>
        <p:spPr>
          <a:xfrm>
            <a:off x="2384166" y="2511628"/>
            <a:ext cx="7423669" cy="5613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3200"/>
            </a:lvl1pPr>
          </a:lstStyle>
          <a:p>
            <a:r>
              <a:rPr dirty="0"/>
              <a:t>SERVICE PROVISION AND TRANSITION</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BF3C5A-A5A9-E74E-B70A-A37CFAE9A5E2}"/>
            </a:ext>
          </a:extLst>
        </p:cNvPr>
        <p:cNvGrpSpPr/>
        <p:nvPr/>
      </p:nvGrpSpPr>
      <p:grpSpPr>
        <a:xfrm>
          <a:off x="0" y="0"/>
          <a:ext cx="0" cy="0"/>
          <a:chOff x="0" y="0"/>
          <a:chExt cx="0" cy="0"/>
        </a:xfrm>
      </p:grpSpPr>
      <p:sp>
        <p:nvSpPr>
          <p:cNvPr id="304" name="Content Placeholder 2">
            <a:extLst>
              <a:ext uri="{FF2B5EF4-FFF2-40B4-BE49-F238E27FC236}">
                <a16:creationId xmlns:a16="http://schemas.microsoft.com/office/drawing/2014/main" id="{6DC3BA1E-B3DE-60F0-A182-415DC1B12441}"/>
              </a:ext>
            </a:extLst>
          </p:cNvPr>
          <p:cNvSpPr txBox="1">
            <a:spLocks noGrp="1"/>
          </p:cNvSpPr>
          <p:nvPr>
            <p:ph type="body" sz="quarter" idx="1"/>
          </p:nvPr>
        </p:nvSpPr>
        <p:spPr>
          <a:xfrm>
            <a:off x="236975" y="3343564"/>
            <a:ext cx="5212481" cy="2890982"/>
          </a:xfrm>
          <a:prstGeom prst="rect">
            <a:avLst/>
          </a:prstGeom>
        </p:spPr>
        <p:txBody>
          <a:bodyPr>
            <a:normAutofit fontScale="92500" lnSpcReduction="10000"/>
          </a:bodyPr>
          <a:lstStyle/>
          <a:p>
            <a:pPr>
              <a:buFontTx/>
              <a:buChar char="-"/>
              <a:defRPr sz="2000"/>
            </a:pPr>
            <a:r>
              <a:rPr lang="es-ES" b="1" dirty="0">
                <a:solidFill>
                  <a:srgbClr val="FFFF00"/>
                </a:solidFill>
              </a:rPr>
              <a:t>Garantizar que los proveedores de servicios apliquen los servicios de ISPU de manera oportuna.</a:t>
            </a:r>
          </a:p>
          <a:p>
            <a:pPr>
              <a:buFontTx/>
              <a:buChar char="-"/>
              <a:defRPr sz="2000"/>
            </a:pPr>
            <a:r>
              <a:rPr lang="es-ES" b="1" dirty="0">
                <a:solidFill>
                  <a:srgbClr val="FFFF00"/>
                </a:solidFill>
              </a:rPr>
              <a:t>Coordinar la prestación continua de servicios y las reuniones y revisiones oportunas del ISPU.</a:t>
            </a:r>
          </a:p>
          <a:p>
            <a:pPr>
              <a:buFontTx/>
              <a:buChar char="-"/>
              <a:defRPr sz="2000"/>
            </a:pPr>
            <a:r>
              <a:rPr lang="es-ES" b="1" dirty="0">
                <a:solidFill>
                  <a:srgbClr val="FFFF00"/>
                </a:solidFill>
              </a:rPr>
              <a:t>Obtener el consentimiento/notificación de los padres</a:t>
            </a:r>
          </a:p>
          <a:p>
            <a:pPr>
              <a:buFontTx/>
              <a:buChar char="-"/>
              <a:defRPr sz="2000"/>
            </a:pPr>
            <a:r>
              <a:rPr lang="es-ES" b="1" dirty="0">
                <a:solidFill>
                  <a:srgbClr val="FFFF00"/>
                </a:solidFill>
              </a:rPr>
              <a:t>Obtener una notificación del Ministerio de Educación</a:t>
            </a:r>
          </a:p>
        </p:txBody>
      </p:sp>
      <p:sp>
        <p:nvSpPr>
          <p:cNvPr id="305" name="Content Placeholder 2">
            <a:extLst>
              <a:ext uri="{FF2B5EF4-FFF2-40B4-BE49-F238E27FC236}">
                <a16:creationId xmlns:a16="http://schemas.microsoft.com/office/drawing/2014/main" id="{D8A17D4A-2C68-AACF-ED4D-34B115761078}"/>
              </a:ext>
            </a:extLst>
          </p:cNvPr>
          <p:cNvSpPr txBox="1"/>
          <p:nvPr/>
        </p:nvSpPr>
        <p:spPr>
          <a:xfrm>
            <a:off x="6797574" y="3293193"/>
            <a:ext cx="4585331" cy="26277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Autofit/>
          </a:bodyPr>
          <a:lstStyle/>
          <a:p>
            <a:pPr marL="228600" indent="-228600" defTabSz="914400">
              <a:lnSpc>
                <a:spcPct val="81000"/>
              </a:lnSpc>
              <a:spcBef>
                <a:spcPts val="1000"/>
              </a:spcBef>
              <a:buSzPct val="100000"/>
              <a:buChar char="-"/>
              <a:defRPr sz="2000">
                <a:solidFill>
                  <a:srgbClr val="FFFFFF"/>
                </a:solidFill>
              </a:defRPr>
            </a:pPr>
            <a:r>
              <a:rPr lang="es-ES" sz="1600" b="1" dirty="0">
                <a:solidFill>
                  <a:srgbClr val="FFFF00"/>
                </a:solidFill>
              </a:rPr>
              <a:t>Obtener formularios de consentimiento</a:t>
            </a:r>
          </a:p>
          <a:p>
            <a:pPr marL="228600" indent="-228600" defTabSz="914400">
              <a:lnSpc>
                <a:spcPct val="81000"/>
              </a:lnSpc>
              <a:spcBef>
                <a:spcPts val="1000"/>
              </a:spcBef>
              <a:buSzPct val="100000"/>
              <a:buChar char="-"/>
              <a:defRPr sz="2000">
                <a:solidFill>
                  <a:srgbClr val="FFFFFF"/>
                </a:solidFill>
              </a:defRPr>
            </a:pPr>
            <a:r>
              <a:rPr lang="es-ES" sz="1600" b="1" dirty="0">
                <a:solidFill>
                  <a:srgbClr val="FFFF00"/>
                </a:solidFill>
              </a:rPr>
              <a:t>Garantizar la aplicación de un plan de transición que asegure una transición fluida</a:t>
            </a:r>
          </a:p>
          <a:p>
            <a:pPr marL="228600" indent="-228600" defTabSz="914400">
              <a:lnSpc>
                <a:spcPct val="81000"/>
              </a:lnSpc>
              <a:spcBef>
                <a:spcPts val="1000"/>
              </a:spcBef>
              <a:buSzPct val="100000"/>
              <a:buChar char="-"/>
              <a:defRPr sz="2000">
                <a:solidFill>
                  <a:srgbClr val="FFFFFF"/>
                </a:solidFill>
              </a:defRPr>
            </a:pPr>
            <a:r>
              <a:rPr lang="es-ES" sz="1600" b="1" dirty="0">
                <a:solidFill>
                  <a:srgbClr val="FFFF00"/>
                </a:solidFill>
              </a:rPr>
              <a:t>Obtener información tras la transición</a:t>
            </a:r>
          </a:p>
          <a:p>
            <a:pPr marL="228600" indent="-228600" defTabSz="914400">
              <a:lnSpc>
                <a:spcPct val="81000"/>
              </a:lnSpc>
              <a:spcBef>
                <a:spcPts val="1000"/>
              </a:spcBef>
              <a:buSzPct val="100000"/>
              <a:buChar char="-"/>
              <a:defRPr sz="2000">
                <a:solidFill>
                  <a:srgbClr val="FFFFFF"/>
                </a:solidFill>
              </a:defRPr>
            </a:pPr>
            <a:r>
              <a:rPr lang="es-ES" sz="1600" b="1" dirty="0">
                <a:solidFill>
                  <a:srgbClr val="FFFF00"/>
                </a:solidFill>
              </a:rPr>
              <a:t>Notificar la posible finalización de los servicios</a:t>
            </a:r>
          </a:p>
          <a:p>
            <a:pPr marL="228600" indent="-228600" defTabSz="914400">
              <a:lnSpc>
                <a:spcPct val="81000"/>
              </a:lnSpc>
              <a:spcBef>
                <a:spcPts val="1000"/>
              </a:spcBef>
              <a:buSzPct val="100000"/>
              <a:buChar char="-"/>
              <a:defRPr sz="2000">
                <a:solidFill>
                  <a:srgbClr val="FFFFFF"/>
                </a:solidFill>
              </a:defRPr>
            </a:pPr>
            <a:r>
              <a:rPr lang="es-ES" sz="1600" b="1" dirty="0">
                <a:solidFill>
                  <a:srgbClr val="FFFF00"/>
                </a:solidFill>
              </a:rPr>
              <a:t>Cerrar el expediente del niño</a:t>
            </a:r>
          </a:p>
        </p:txBody>
      </p:sp>
      <p:sp>
        <p:nvSpPr>
          <p:cNvPr id="306" name="Title 1">
            <a:extLst>
              <a:ext uri="{FF2B5EF4-FFF2-40B4-BE49-F238E27FC236}">
                <a16:creationId xmlns:a16="http://schemas.microsoft.com/office/drawing/2014/main" id="{2E9C7040-C32B-CF47-1D2F-959D4B473A4B}"/>
              </a:ext>
            </a:extLst>
          </p:cNvPr>
          <p:cNvSpPr txBox="1">
            <a:spLocks noGrp="1"/>
          </p:cNvSpPr>
          <p:nvPr>
            <p:ph type="title"/>
          </p:nvPr>
        </p:nvSpPr>
        <p:spPr>
          <a:xfrm>
            <a:off x="816246" y="922167"/>
            <a:ext cx="9613862" cy="743064"/>
          </a:xfrm>
          <a:prstGeom prst="rect">
            <a:avLst/>
          </a:prstGeom>
        </p:spPr>
        <p:txBody>
          <a:bodyPr/>
          <a:lstStyle>
            <a:lvl1pPr algn="ctr"/>
          </a:lstStyle>
          <a:p>
            <a:r>
              <a:rPr lang="es-ES" dirty="0">
                <a:solidFill>
                  <a:srgbClr val="FFFF00"/>
                </a:solidFill>
              </a:rPr>
              <a:t>Proceso IFSP</a:t>
            </a:r>
            <a:endParaRPr dirty="0">
              <a:solidFill>
                <a:srgbClr val="FFFF00"/>
              </a:solidFill>
            </a:endParaRPr>
          </a:p>
        </p:txBody>
      </p:sp>
      <p:sp>
        <p:nvSpPr>
          <p:cNvPr id="307" name="SERVICE PROVISION AND TRANSITION">
            <a:extLst>
              <a:ext uri="{FF2B5EF4-FFF2-40B4-BE49-F238E27FC236}">
                <a16:creationId xmlns:a16="http://schemas.microsoft.com/office/drawing/2014/main" id="{170EA882-CD79-DFAB-C83B-697A052E03EC}"/>
              </a:ext>
            </a:extLst>
          </p:cNvPr>
          <p:cNvSpPr txBox="1"/>
          <p:nvPr/>
        </p:nvSpPr>
        <p:spPr>
          <a:xfrm>
            <a:off x="1682045" y="2223727"/>
            <a:ext cx="7979036" cy="5847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lvl1pPr>
              <a:defRPr sz="3200"/>
            </a:lvl1pPr>
          </a:lstStyle>
          <a:p>
            <a:pPr algn="ctr"/>
            <a:r>
              <a:rPr lang="es-ES" dirty="0">
                <a:solidFill>
                  <a:srgbClr val="FFFF00"/>
                </a:solidFill>
              </a:rPr>
              <a:t>PRESTACIÓN DE SERVICIOS Y TRANSICIÓN</a:t>
            </a:r>
            <a:endParaRPr dirty="0">
              <a:solidFill>
                <a:srgbClr val="FFFF00"/>
              </a:solidFill>
            </a:endParaRPr>
          </a:p>
        </p:txBody>
      </p:sp>
    </p:spTree>
    <p:extLst>
      <p:ext uri="{BB962C8B-B14F-4D97-AF65-F5344CB8AC3E}">
        <p14:creationId xmlns:p14="http://schemas.microsoft.com/office/powerpoint/2010/main" val="514174454"/>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Title 1"/>
          <p:cNvSpPr txBox="1">
            <a:spLocks noGrp="1"/>
          </p:cNvSpPr>
          <p:nvPr>
            <p:ph type="title"/>
          </p:nvPr>
        </p:nvSpPr>
        <p:spPr>
          <a:xfrm>
            <a:off x="680320" y="753228"/>
            <a:ext cx="9613863" cy="1080939"/>
          </a:xfrm>
          <a:prstGeom prst="rect">
            <a:avLst/>
          </a:prstGeom>
        </p:spPr>
        <p:txBody>
          <a:bodyPr/>
          <a:lstStyle/>
          <a:p>
            <a:r>
              <a:rPr dirty="0"/>
              <a:t>Check your knowledge!</a:t>
            </a:r>
            <a:r>
              <a:rPr lang="es-ES" dirty="0"/>
              <a:t> </a:t>
            </a:r>
            <a:br>
              <a:rPr lang="es-ES" dirty="0"/>
            </a:br>
            <a:r>
              <a:rPr lang="es-ES" dirty="0">
                <a:solidFill>
                  <a:srgbClr val="FFFF00"/>
                </a:solidFill>
              </a:rPr>
              <a:t>¡Compruebe sus conocimientos!</a:t>
            </a:r>
            <a:endParaRPr dirty="0">
              <a:solidFill>
                <a:srgbClr val="FFFF00"/>
              </a:solidFill>
            </a:endParaRPr>
          </a:p>
        </p:txBody>
      </p:sp>
      <p:sp>
        <p:nvSpPr>
          <p:cNvPr id="310" name="Content Placeholder 2"/>
          <p:cNvSpPr txBox="1">
            <a:spLocks noGrp="1"/>
          </p:cNvSpPr>
          <p:nvPr>
            <p:ph type="body" idx="1"/>
          </p:nvPr>
        </p:nvSpPr>
        <p:spPr>
          <a:xfrm>
            <a:off x="680320" y="2336873"/>
            <a:ext cx="9613863" cy="3599317"/>
          </a:xfrm>
          <a:prstGeom prst="rect">
            <a:avLst/>
          </a:prstGeom>
        </p:spPr>
        <p:txBody>
          <a:bodyPr>
            <a:normAutofit fontScale="55000" lnSpcReduction="20000"/>
          </a:bodyPr>
          <a:lstStyle/>
          <a:p>
            <a:pPr marL="0" indent="0">
              <a:buSzTx/>
              <a:buNone/>
            </a:pPr>
            <a:r>
              <a:rPr dirty="0"/>
              <a:t>The family pediatrician asks you why the PT asked to schedule 10 sessions in 6 months instead of the initial recommendation from the PT twice a week?</a:t>
            </a:r>
          </a:p>
          <a:p>
            <a:pPr marL="0" indent="0">
              <a:buSzTx/>
              <a:buNone/>
            </a:pPr>
            <a:r>
              <a:rPr dirty="0"/>
              <a:t>A) That is the position of the PT</a:t>
            </a:r>
          </a:p>
          <a:p>
            <a:pPr marL="0" indent="0">
              <a:buSzTx/>
              <a:buNone/>
            </a:pPr>
            <a:r>
              <a:rPr dirty="0"/>
              <a:t>B) The Family Resource Coordinator and the family so decide</a:t>
            </a:r>
          </a:p>
          <a:p>
            <a:pPr marL="0" indent="0">
              <a:buSzTx/>
              <a:buNone/>
            </a:pPr>
            <a:r>
              <a:rPr dirty="0"/>
              <a:t>C) This decision is made by the ISPU team based on the services needed to meet the child's needs and the outcomes identified by the family.</a:t>
            </a:r>
            <a:r>
              <a:rPr lang="es-ES" dirty="0"/>
              <a:t> </a:t>
            </a:r>
          </a:p>
          <a:p>
            <a:pPr marL="0" indent="0">
              <a:buSzTx/>
              <a:buNone/>
            </a:pPr>
            <a:endParaRPr lang="es-ES" dirty="0"/>
          </a:p>
          <a:p>
            <a:pPr marL="0" indent="0">
              <a:buSzTx/>
              <a:buNone/>
            </a:pPr>
            <a:r>
              <a:rPr lang="es-ES" sz="3200" b="1" dirty="0">
                <a:solidFill>
                  <a:srgbClr val="FFFF00"/>
                </a:solidFill>
              </a:rPr>
              <a:t>El pediatra de cabecera le pregunta por qué el fisioterapeuta pidió programar 10 sesiones en 6 meses en lugar de la recomendación inicial del fisioterapeuta de dos veces por semana.</a:t>
            </a:r>
          </a:p>
          <a:p>
            <a:pPr marL="0" indent="0">
              <a:buSzTx/>
              <a:buNone/>
            </a:pPr>
            <a:r>
              <a:rPr lang="es-ES" sz="3200" b="1" dirty="0">
                <a:solidFill>
                  <a:srgbClr val="FFFF00"/>
                </a:solidFill>
              </a:rPr>
              <a:t>A) Esa es la posición del PT</a:t>
            </a:r>
          </a:p>
          <a:p>
            <a:pPr marL="0" indent="0">
              <a:buSzTx/>
              <a:buNone/>
            </a:pPr>
            <a:r>
              <a:rPr lang="es-ES" sz="3200" b="1" dirty="0">
                <a:solidFill>
                  <a:srgbClr val="FFFF00"/>
                </a:solidFill>
              </a:rPr>
              <a:t>B) El Coordinador de Recursos Familiares y la familia así lo deciden</a:t>
            </a:r>
          </a:p>
          <a:p>
            <a:pPr marL="0" indent="0">
              <a:buSzTx/>
              <a:buNone/>
            </a:pPr>
            <a:r>
              <a:rPr lang="es-ES" sz="3200" b="1" dirty="0">
                <a:solidFill>
                  <a:srgbClr val="FFFF00"/>
                </a:solidFill>
              </a:rPr>
              <a:t>C) Esta decisión la toma el equipo ISPU basándose en los servicios necesarios para satisfacer las necesidades del niño y los resultados identificados por la familia.</a:t>
            </a:r>
          </a:p>
          <a:p>
            <a:pPr marL="0" indent="0">
              <a:buSzTx/>
              <a:buNone/>
            </a:pPr>
            <a:endParaRPr lang="es-ES" dirty="0"/>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Title 1"/>
          <p:cNvSpPr txBox="1">
            <a:spLocks noGrp="1"/>
          </p:cNvSpPr>
          <p:nvPr>
            <p:ph type="title"/>
          </p:nvPr>
        </p:nvSpPr>
        <p:spPr>
          <a:xfrm>
            <a:off x="680320" y="753228"/>
            <a:ext cx="9613863" cy="1080939"/>
          </a:xfrm>
          <a:prstGeom prst="rect">
            <a:avLst/>
          </a:prstGeom>
        </p:spPr>
        <p:txBody>
          <a:bodyPr/>
          <a:lstStyle/>
          <a:p>
            <a:endParaRPr dirty="0"/>
          </a:p>
        </p:txBody>
      </p:sp>
      <p:sp>
        <p:nvSpPr>
          <p:cNvPr id="313" name="Content Placeholder 2"/>
          <p:cNvSpPr txBox="1">
            <a:spLocks noGrp="1"/>
          </p:cNvSpPr>
          <p:nvPr>
            <p:ph type="body" idx="1"/>
          </p:nvPr>
        </p:nvSpPr>
        <p:spPr>
          <a:xfrm>
            <a:off x="680320" y="2336873"/>
            <a:ext cx="9613863" cy="3599317"/>
          </a:xfrm>
          <a:prstGeom prst="rect">
            <a:avLst/>
          </a:prstGeom>
        </p:spPr>
        <p:txBody>
          <a:bodyPr>
            <a:normAutofit lnSpcReduction="10000"/>
          </a:bodyPr>
          <a:lstStyle/>
          <a:p>
            <a:pPr marL="0" indent="0">
              <a:buSzTx/>
              <a:buNone/>
              <a:defRPr sz="3600"/>
            </a:pPr>
            <a:r>
              <a:rPr dirty="0"/>
              <a:t>NEXT</a:t>
            </a:r>
          </a:p>
          <a:p>
            <a:pPr marL="0" indent="0">
              <a:buSzTx/>
              <a:buNone/>
              <a:defRPr sz="3600"/>
            </a:pPr>
            <a:r>
              <a:rPr dirty="0"/>
              <a:t>Topic 4, Part 3</a:t>
            </a:r>
          </a:p>
          <a:p>
            <a:pPr marL="0" indent="0">
              <a:buSzTx/>
              <a:buNone/>
              <a:defRPr sz="3600"/>
            </a:pPr>
            <a:r>
              <a:rPr dirty="0"/>
              <a:t>Description of the IFSP process for families</a:t>
            </a:r>
            <a:endParaRPr lang="es-ES" dirty="0"/>
          </a:p>
          <a:p>
            <a:pPr marL="0" indent="0">
              <a:buSzTx/>
              <a:buNone/>
              <a:defRPr sz="3600"/>
            </a:pPr>
            <a:r>
              <a:rPr lang="es-ES" dirty="0">
                <a:solidFill>
                  <a:srgbClr val="FFFF00"/>
                </a:solidFill>
              </a:rPr>
              <a:t>SIGUIENTE</a:t>
            </a:r>
          </a:p>
          <a:p>
            <a:pPr marL="0" indent="0">
              <a:buSzTx/>
              <a:buNone/>
              <a:defRPr sz="3600"/>
            </a:pPr>
            <a:r>
              <a:rPr lang="es-ES" dirty="0">
                <a:solidFill>
                  <a:srgbClr val="FFFF00"/>
                </a:solidFill>
              </a:rPr>
              <a:t>Tema 4, Parte 3</a:t>
            </a:r>
          </a:p>
          <a:p>
            <a:pPr marL="0" indent="0">
              <a:buSzTx/>
              <a:buNone/>
              <a:defRPr sz="3600"/>
            </a:pPr>
            <a:r>
              <a:rPr lang="es-ES" dirty="0">
                <a:solidFill>
                  <a:srgbClr val="FFFF00"/>
                </a:solidFill>
              </a:rPr>
              <a:t>Descripción del proceso IFSP para las familias</a:t>
            </a:r>
            <a:endParaRPr dirty="0">
              <a:solidFill>
                <a:srgbClr val="FFFF00"/>
              </a:solidFill>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 name="Title 1"/>
          <p:cNvSpPr txBox="1">
            <a:spLocks noGrp="1"/>
          </p:cNvSpPr>
          <p:nvPr>
            <p:ph type="ctrTitle"/>
          </p:nvPr>
        </p:nvSpPr>
        <p:spPr>
          <a:xfrm>
            <a:off x="248357" y="2733708"/>
            <a:ext cx="8286044" cy="1373071"/>
          </a:xfrm>
          <a:prstGeom prst="rect">
            <a:avLst/>
          </a:prstGeom>
        </p:spPr>
        <p:txBody>
          <a:bodyPr>
            <a:noAutofit/>
          </a:bodyPr>
          <a:lstStyle>
            <a:lvl1pPr defTabSz="566927">
              <a:defRPr sz="3348"/>
            </a:lvl1pPr>
          </a:lstStyle>
          <a:p>
            <a:r>
              <a:rPr sz="2400" dirty="0"/>
              <a:t>MODULE 1, THEME 4, SECTION 3 Description of the IFSP process of families</a:t>
            </a:r>
            <a:br>
              <a:rPr lang="es-ES" sz="2400" dirty="0"/>
            </a:br>
            <a:r>
              <a:rPr lang="es-ES" sz="2400" dirty="0">
                <a:solidFill>
                  <a:srgbClr val="FFFF00"/>
                </a:solidFill>
              </a:rPr>
              <a:t>MÓDULO 1, TEMA 4, SECCIÓN 3 Descripción del proceso IFSP de las familias</a:t>
            </a:r>
            <a:endParaRPr sz="2400" dirty="0">
              <a:solidFill>
                <a:srgbClr val="FFFF00"/>
              </a:solidFill>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7F879C-E6AA-B664-4ABF-51F847F342A6}"/>
            </a:ext>
          </a:extLst>
        </p:cNvPr>
        <p:cNvGrpSpPr/>
        <p:nvPr/>
      </p:nvGrpSpPr>
      <p:grpSpPr>
        <a:xfrm>
          <a:off x="0" y="0"/>
          <a:ext cx="0" cy="0"/>
          <a:chOff x="0" y="0"/>
          <a:chExt cx="0" cy="0"/>
        </a:xfrm>
      </p:grpSpPr>
      <p:sp>
        <p:nvSpPr>
          <p:cNvPr id="240" name="Title 1">
            <a:extLst>
              <a:ext uri="{FF2B5EF4-FFF2-40B4-BE49-F238E27FC236}">
                <a16:creationId xmlns:a16="http://schemas.microsoft.com/office/drawing/2014/main" id="{1F8A05E1-5A20-3B08-E671-2608EC1A473F}"/>
              </a:ext>
            </a:extLst>
          </p:cNvPr>
          <p:cNvSpPr txBox="1">
            <a:spLocks noGrp="1"/>
          </p:cNvSpPr>
          <p:nvPr>
            <p:ph type="title"/>
          </p:nvPr>
        </p:nvSpPr>
        <p:spPr>
          <a:xfrm>
            <a:off x="680320" y="753228"/>
            <a:ext cx="9613863" cy="1080939"/>
          </a:xfrm>
          <a:prstGeom prst="rect">
            <a:avLst/>
          </a:prstGeom>
        </p:spPr>
        <p:txBody>
          <a:bodyPr/>
          <a:lstStyle/>
          <a:p>
            <a:r>
              <a:rPr lang="es-ES" dirty="0">
                <a:solidFill>
                  <a:srgbClr val="FFFF00"/>
                </a:solidFill>
              </a:rPr>
              <a:t>Proceso IFSP</a:t>
            </a:r>
            <a:endParaRPr dirty="0">
              <a:solidFill>
                <a:srgbClr val="FFFF00"/>
              </a:solidFill>
            </a:endParaRPr>
          </a:p>
        </p:txBody>
      </p:sp>
      <p:sp>
        <p:nvSpPr>
          <p:cNvPr id="241" name="Content Placeholder 2">
            <a:extLst>
              <a:ext uri="{FF2B5EF4-FFF2-40B4-BE49-F238E27FC236}">
                <a16:creationId xmlns:a16="http://schemas.microsoft.com/office/drawing/2014/main" id="{90115797-9430-8F8B-D294-740444C58198}"/>
              </a:ext>
            </a:extLst>
          </p:cNvPr>
          <p:cNvSpPr txBox="1">
            <a:spLocks noGrp="1"/>
          </p:cNvSpPr>
          <p:nvPr>
            <p:ph type="body" idx="1"/>
          </p:nvPr>
        </p:nvSpPr>
        <p:spPr>
          <a:xfrm>
            <a:off x="680320" y="2336872"/>
            <a:ext cx="10661936" cy="4294838"/>
          </a:xfrm>
          <a:prstGeom prst="rect">
            <a:avLst/>
          </a:prstGeom>
        </p:spPr>
        <p:txBody>
          <a:bodyPr>
            <a:normAutofit/>
          </a:bodyPr>
          <a:lstStyle/>
          <a:p>
            <a:r>
              <a:rPr lang="es-ES" dirty="0">
                <a:solidFill>
                  <a:srgbClr val="FFFF00"/>
                </a:solidFill>
              </a:rPr>
              <a:t>¿Qué es un Plan Individualizado de Servicios Familiares? (cuidador)</a:t>
            </a:r>
          </a:p>
          <a:p>
            <a:r>
              <a:rPr lang="es-ES" dirty="0">
                <a:solidFill>
                  <a:srgbClr val="FFFF00"/>
                </a:solidFill>
              </a:rPr>
              <a:t>¿Cómo explico el IFSP a las posibles fuentes de </a:t>
            </a:r>
            <a:r>
              <a:rPr lang="es-ES" dirty="0" err="1">
                <a:solidFill>
                  <a:srgbClr val="FFFF00"/>
                </a:solidFill>
              </a:rPr>
              <a:t>subvencionabilidad</a:t>
            </a:r>
            <a:r>
              <a:rPr lang="es-ES" dirty="0">
                <a:solidFill>
                  <a:srgbClr val="FFFF00"/>
                </a:solidFill>
              </a:rPr>
              <a:t>? (coordinador de recursos familiares)</a:t>
            </a:r>
          </a:p>
          <a:p>
            <a:r>
              <a:rPr lang="es-ES" dirty="0">
                <a:solidFill>
                  <a:srgbClr val="FFFF00"/>
                </a:solidFill>
              </a:rPr>
              <a:t>¿Qué relación tiene el IFSP con los servicios que se prestan a los niños? (terapeuta)</a:t>
            </a:r>
          </a:p>
          <a:p>
            <a:r>
              <a:rPr lang="es-ES" dirty="0">
                <a:solidFill>
                  <a:srgbClr val="FFFF00"/>
                </a:solidFill>
              </a:rPr>
              <a:t>¿Por qué los padres de los niños en edad preescolar vienen a mi escuela o aula a hablar sobre el IFSP? (profesor)</a:t>
            </a:r>
          </a:p>
          <a:p>
            <a:r>
              <a:rPr lang="es-ES" dirty="0">
                <a:solidFill>
                  <a:srgbClr val="FFFF00"/>
                </a:solidFill>
              </a:rPr>
              <a:t>¿Por qué el programa RI requiere servicios diferentes a los que yo recomendé inicialmente? (médico)</a:t>
            </a:r>
          </a:p>
          <a:p>
            <a:endParaRPr lang="es-ES" dirty="0"/>
          </a:p>
          <a:p>
            <a:endParaRPr lang="es-ES" dirty="0"/>
          </a:p>
        </p:txBody>
      </p:sp>
    </p:spTree>
    <p:extLst>
      <p:ext uri="{BB962C8B-B14F-4D97-AF65-F5344CB8AC3E}">
        <p14:creationId xmlns:p14="http://schemas.microsoft.com/office/powerpoint/2010/main" val="2085487533"/>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Title 1"/>
          <p:cNvSpPr txBox="1">
            <a:spLocks noGrp="1"/>
          </p:cNvSpPr>
          <p:nvPr>
            <p:ph type="title"/>
          </p:nvPr>
        </p:nvSpPr>
        <p:spPr>
          <a:xfrm>
            <a:off x="680320" y="753228"/>
            <a:ext cx="9613863" cy="1080939"/>
          </a:xfrm>
          <a:prstGeom prst="rect">
            <a:avLst/>
          </a:prstGeom>
        </p:spPr>
        <p:txBody>
          <a:bodyPr/>
          <a:lstStyle/>
          <a:p>
            <a:r>
              <a:rPr dirty="0"/>
              <a:t>How to explain the ISPU process to families?</a:t>
            </a:r>
          </a:p>
        </p:txBody>
      </p:sp>
      <p:sp>
        <p:nvSpPr>
          <p:cNvPr id="318" name="Content Placeholder 2"/>
          <p:cNvSpPr txBox="1">
            <a:spLocks noGrp="1"/>
          </p:cNvSpPr>
          <p:nvPr>
            <p:ph type="body" sz="half" idx="1"/>
          </p:nvPr>
        </p:nvSpPr>
        <p:spPr>
          <a:xfrm>
            <a:off x="-1" y="1985891"/>
            <a:ext cx="5680366" cy="4872109"/>
          </a:xfrm>
          <a:prstGeom prst="rect">
            <a:avLst/>
          </a:prstGeom>
        </p:spPr>
        <p:txBody>
          <a:bodyPr/>
          <a:lstStyle/>
          <a:p>
            <a:pPr marL="0" indent="0">
              <a:buSzTx/>
              <a:buNone/>
            </a:pPr>
            <a:r>
              <a:rPr dirty="0"/>
              <a:t>The IFSP process includes:</a:t>
            </a:r>
          </a:p>
          <a:p>
            <a:pPr marL="0" indent="0">
              <a:buSzTx/>
              <a:buNone/>
            </a:pPr>
            <a:endParaRPr dirty="0"/>
          </a:p>
          <a:p>
            <a:pPr marL="0" indent="0">
              <a:buSzTx/>
              <a:buNone/>
            </a:pPr>
            <a:r>
              <a:rPr dirty="0"/>
              <a:t>1. Identification and Recommendation</a:t>
            </a:r>
          </a:p>
          <a:p>
            <a:pPr marL="0" indent="0">
              <a:buSzTx/>
              <a:buNone/>
            </a:pPr>
            <a:r>
              <a:rPr dirty="0"/>
              <a:t>2. Reception and assessment of the family</a:t>
            </a:r>
          </a:p>
          <a:p>
            <a:pPr marL="0" indent="0">
              <a:buSzTx/>
              <a:buNone/>
            </a:pPr>
            <a:r>
              <a:rPr dirty="0"/>
              <a:t>3. Evaluation and assessment of the child</a:t>
            </a:r>
          </a:p>
          <a:p>
            <a:pPr marL="0" indent="0">
              <a:buSzTx/>
              <a:buNone/>
            </a:pPr>
            <a:r>
              <a:rPr dirty="0"/>
              <a:t>4. Development of IFSP</a:t>
            </a:r>
          </a:p>
          <a:p>
            <a:pPr marL="0" indent="0">
              <a:buSzTx/>
              <a:buNone/>
            </a:pPr>
            <a:r>
              <a:rPr dirty="0"/>
              <a:t>5. Delivery of Services and Transition</a:t>
            </a:r>
          </a:p>
        </p:txBody>
      </p:sp>
      <p:sp>
        <p:nvSpPr>
          <p:cNvPr id="319" name="Content Placeholder 2"/>
          <p:cNvSpPr txBox="1"/>
          <p:nvPr/>
        </p:nvSpPr>
        <p:spPr>
          <a:xfrm>
            <a:off x="6192519" y="1985891"/>
            <a:ext cx="5588926" cy="487210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pPr defTabSz="914400">
              <a:lnSpc>
                <a:spcPct val="90000"/>
              </a:lnSpc>
              <a:spcBef>
                <a:spcPts val="1000"/>
              </a:spcBef>
              <a:defRPr sz="2400">
                <a:solidFill>
                  <a:srgbClr val="FFFFFF"/>
                </a:solidFill>
              </a:defRPr>
            </a:pPr>
            <a:endParaRPr dirty="0"/>
          </a:p>
          <a:p>
            <a:pPr defTabSz="914400">
              <a:lnSpc>
                <a:spcPct val="90000"/>
              </a:lnSpc>
              <a:spcBef>
                <a:spcPts val="1000"/>
              </a:spcBef>
              <a:defRPr sz="2400">
                <a:solidFill>
                  <a:srgbClr val="FFFFFF"/>
                </a:solidFill>
              </a:defRPr>
            </a:pPr>
            <a:r>
              <a:rPr dirty="0"/>
              <a:t>Which of these 5 components have you explained to families? Which of these 5 have you missed in the past?</a:t>
            </a:r>
          </a:p>
          <a:p>
            <a:pPr defTabSz="914400">
              <a:lnSpc>
                <a:spcPct val="90000"/>
              </a:lnSpc>
              <a:spcBef>
                <a:spcPts val="1000"/>
              </a:spcBef>
              <a:defRPr sz="2400">
                <a:solidFill>
                  <a:srgbClr val="FFFFFF"/>
                </a:solidFill>
              </a:defRPr>
            </a:pPr>
            <a:endParaRPr dirty="0"/>
          </a:p>
          <a:p>
            <a:pPr defTabSz="914400">
              <a:lnSpc>
                <a:spcPct val="90000"/>
              </a:lnSpc>
              <a:spcBef>
                <a:spcPts val="1000"/>
              </a:spcBef>
              <a:defRPr sz="2400">
                <a:solidFill>
                  <a:srgbClr val="FFFFFF"/>
                </a:solidFill>
              </a:defRPr>
            </a:pPr>
            <a:r>
              <a:rPr dirty="0"/>
              <a:t>Were you aware of the IFSP process?</a:t>
            </a:r>
          </a:p>
          <a:p>
            <a:pPr defTabSz="914400">
              <a:lnSpc>
                <a:spcPct val="90000"/>
              </a:lnSpc>
              <a:spcBef>
                <a:spcPts val="1000"/>
              </a:spcBef>
              <a:defRPr sz="2400">
                <a:solidFill>
                  <a:srgbClr val="FFFFFF"/>
                </a:solidFill>
              </a:defRPr>
            </a:pPr>
            <a:r>
              <a:rPr dirty="0"/>
              <a:t>How did you describe RI in the past?</a:t>
            </a:r>
          </a:p>
          <a:p>
            <a:pPr defTabSz="914400">
              <a:lnSpc>
                <a:spcPct val="90000"/>
              </a:lnSpc>
              <a:spcBef>
                <a:spcPts val="1000"/>
              </a:spcBef>
              <a:defRPr sz="2400">
                <a:solidFill>
                  <a:srgbClr val="FFFFFF"/>
                </a:solidFill>
              </a:defRPr>
            </a:pPr>
            <a:r>
              <a:rPr dirty="0"/>
              <a:t>How does that compare to what is described in this thread?</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C9FFD-CC8C-1CA5-DF4B-83C2B37E2298}"/>
            </a:ext>
          </a:extLst>
        </p:cNvPr>
        <p:cNvGrpSpPr/>
        <p:nvPr/>
      </p:nvGrpSpPr>
      <p:grpSpPr>
        <a:xfrm>
          <a:off x="0" y="0"/>
          <a:ext cx="0" cy="0"/>
          <a:chOff x="0" y="0"/>
          <a:chExt cx="0" cy="0"/>
        </a:xfrm>
      </p:grpSpPr>
      <p:sp>
        <p:nvSpPr>
          <p:cNvPr id="317" name="Title 1">
            <a:extLst>
              <a:ext uri="{FF2B5EF4-FFF2-40B4-BE49-F238E27FC236}">
                <a16:creationId xmlns:a16="http://schemas.microsoft.com/office/drawing/2014/main" id="{624A124A-2821-2709-53F4-16E2D6D9C61E}"/>
              </a:ext>
            </a:extLst>
          </p:cNvPr>
          <p:cNvSpPr txBox="1">
            <a:spLocks noGrp="1"/>
          </p:cNvSpPr>
          <p:nvPr>
            <p:ph type="title"/>
          </p:nvPr>
        </p:nvSpPr>
        <p:spPr>
          <a:xfrm>
            <a:off x="680320" y="753228"/>
            <a:ext cx="9613863" cy="1080939"/>
          </a:xfrm>
          <a:prstGeom prst="rect">
            <a:avLst/>
          </a:prstGeom>
        </p:spPr>
        <p:txBody>
          <a:bodyPr/>
          <a:lstStyle/>
          <a:p>
            <a:r>
              <a:rPr lang="es-ES" dirty="0">
                <a:solidFill>
                  <a:srgbClr val="FFFF00"/>
                </a:solidFill>
              </a:rPr>
              <a:t>¿Cómo explicar el proceso ISPU a las familias?</a:t>
            </a:r>
            <a:endParaRPr dirty="0">
              <a:solidFill>
                <a:srgbClr val="FFFF00"/>
              </a:solidFill>
            </a:endParaRPr>
          </a:p>
        </p:txBody>
      </p:sp>
      <p:sp>
        <p:nvSpPr>
          <p:cNvPr id="318" name="Content Placeholder 2">
            <a:extLst>
              <a:ext uri="{FF2B5EF4-FFF2-40B4-BE49-F238E27FC236}">
                <a16:creationId xmlns:a16="http://schemas.microsoft.com/office/drawing/2014/main" id="{FE14919B-FA62-505D-61CD-118F12053162}"/>
              </a:ext>
            </a:extLst>
          </p:cNvPr>
          <p:cNvSpPr txBox="1">
            <a:spLocks noGrp="1"/>
          </p:cNvSpPr>
          <p:nvPr>
            <p:ph type="body" sz="half" idx="1"/>
          </p:nvPr>
        </p:nvSpPr>
        <p:spPr>
          <a:xfrm>
            <a:off x="-1" y="1985891"/>
            <a:ext cx="5680366" cy="4872109"/>
          </a:xfrm>
          <a:prstGeom prst="rect">
            <a:avLst/>
          </a:prstGeom>
        </p:spPr>
        <p:txBody>
          <a:bodyPr/>
          <a:lstStyle/>
          <a:p>
            <a:pPr marL="0" indent="0">
              <a:buSzTx/>
              <a:buNone/>
            </a:pPr>
            <a:r>
              <a:rPr lang="es-ES" dirty="0">
                <a:solidFill>
                  <a:srgbClr val="FFFF00"/>
                </a:solidFill>
              </a:rPr>
              <a:t>El proceso del IFSP incluye</a:t>
            </a:r>
          </a:p>
          <a:p>
            <a:pPr marL="0" indent="0">
              <a:buSzTx/>
              <a:buNone/>
            </a:pPr>
            <a:endParaRPr lang="es-ES" dirty="0">
              <a:solidFill>
                <a:srgbClr val="FFFF00"/>
              </a:solidFill>
            </a:endParaRPr>
          </a:p>
          <a:p>
            <a:pPr marL="0" indent="0">
              <a:buSzTx/>
              <a:buNone/>
            </a:pPr>
            <a:r>
              <a:rPr lang="es-ES" dirty="0">
                <a:solidFill>
                  <a:srgbClr val="FFFF00"/>
                </a:solidFill>
              </a:rPr>
              <a:t>1. Identificación y recomendación</a:t>
            </a:r>
          </a:p>
          <a:p>
            <a:pPr marL="0" indent="0">
              <a:buSzTx/>
              <a:buNone/>
            </a:pPr>
            <a:r>
              <a:rPr lang="es-ES" dirty="0">
                <a:solidFill>
                  <a:srgbClr val="FFFF00"/>
                </a:solidFill>
              </a:rPr>
              <a:t>2. Acogida y evaluación de la familia</a:t>
            </a:r>
          </a:p>
          <a:p>
            <a:pPr marL="0" indent="0">
              <a:buSzTx/>
              <a:buNone/>
            </a:pPr>
            <a:r>
              <a:rPr lang="es-ES" dirty="0">
                <a:solidFill>
                  <a:srgbClr val="FFFF00"/>
                </a:solidFill>
              </a:rPr>
              <a:t>3. Evaluación y valoración del niño</a:t>
            </a:r>
          </a:p>
          <a:p>
            <a:pPr marL="0" indent="0">
              <a:buSzTx/>
              <a:buNone/>
            </a:pPr>
            <a:r>
              <a:rPr lang="es-ES" dirty="0">
                <a:solidFill>
                  <a:srgbClr val="FFFF00"/>
                </a:solidFill>
              </a:rPr>
              <a:t>4. Elaboración del IFSP</a:t>
            </a:r>
          </a:p>
          <a:p>
            <a:pPr marL="0" indent="0">
              <a:buSzTx/>
              <a:buNone/>
            </a:pPr>
            <a:r>
              <a:rPr lang="es-ES" dirty="0">
                <a:solidFill>
                  <a:srgbClr val="FFFF00"/>
                </a:solidFill>
              </a:rPr>
              <a:t>5. Prestación de servicios y transición</a:t>
            </a:r>
          </a:p>
        </p:txBody>
      </p:sp>
      <p:sp>
        <p:nvSpPr>
          <p:cNvPr id="319" name="Content Placeholder 2">
            <a:extLst>
              <a:ext uri="{FF2B5EF4-FFF2-40B4-BE49-F238E27FC236}">
                <a16:creationId xmlns:a16="http://schemas.microsoft.com/office/drawing/2014/main" id="{4B1411E2-17FB-E6AE-3A77-896A9F6B3BF0}"/>
              </a:ext>
            </a:extLst>
          </p:cNvPr>
          <p:cNvSpPr txBox="1"/>
          <p:nvPr/>
        </p:nvSpPr>
        <p:spPr>
          <a:xfrm>
            <a:off x="6192519" y="1985891"/>
            <a:ext cx="5588926" cy="487210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pPr defTabSz="914400">
              <a:lnSpc>
                <a:spcPct val="90000"/>
              </a:lnSpc>
              <a:spcBef>
                <a:spcPts val="1000"/>
              </a:spcBef>
              <a:defRPr sz="2400">
                <a:solidFill>
                  <a:srgbClr val="FFFFFF"/>
                </a:solidFill>
              </a:defRPr>
            </a:pPr>
            <a:endParaRPr dirty="0"/>
          </a:p>
          <a:p>
            <a:pPr defTabSz="914400">
              <a:lnSpc>
                <a:spcPct val="90000"/>
              </a:lnSpc>
              <a:spcBef>
                <a:spcPts val="1000"/>
              </a:spcBef>
              <a:defRPr sz="2400">
                <a:solidFill>
                  <a:srgbClr val="FFFFFF"/>
                </a:solidFill>
              </a:defRPr>
            </a:pPr>
            <a:r>
              <a:rPr lang="es-ES" dirty="0">
                <a:solidFill>
                  <a:srgbClr val="FFFF00"/>
                </a:solidFill>
              </a:rPr>
              <a:t>¿Cuáles de estos 5 componentes ha explicado a las familias? ¿Cuáles de estos 5 ha pasado por alto en el pasado?</a:t>
            </a:r>
          </a:p>
          <a:p>
            <a:pPr defTabSz="914400">
              <a:lnSpc>
                <a:spcPct val="90000"/>
              </a:lnSpc>
              <a:spcBef>
                <a:spcPts val="1000"/>
              </a:spcBef>
              <a:defRPr sz="2400">
                <a:solidFill>
                  <a:srgbClr val="FFFFFF"/>
                </a:solidFill>
              </a:defRPr>
            </a:pPr>
            <a:endParaRPr lang="es-ES" dirty="0">
              <a:solidFill>
                <a:srgbClr val="FFFF00"/>
              </a:solidFill>
            </a:endParaRPr>
          </a:p>
          <a:p>
            <a:pPr defTabSz="914400">
              <a:lnSpc>
                <a:spcPct val="90000"/>
              </a:lnSpc>
              <a:spcBef>
                <a:spcPts val="1000"/>
              </a:spcBef>
              <a:defRPr sz="2400">
                <a:solidFill>
                  <a:srgbClr val="FFFFFF"/>
                </a:solidFill>
              </a:defRPr>
            </a:pPr>
            <a:r>
              <a:rPr lang="es-ES" dirty="0">
                <a:solidFill>
                  <a:srgbClr val="FFFF00"/>
                </a:solidFill>
              </a:rPr>
              <a:t>¿Conocía el proceso del IFSP?</a:t>
            </a:r>
          </a:p>
          <a:p>
            <a:pPr defTabSz="914400">
              <a:lnSpc>
                <a:spcPct val="90000"/>
              </a:lnSpc>
              <a:spcBef>
                <a:spcPts val="1000"/>
              </a:spcBef>
              <a:defRPr sz="2400">
                <a:solidFill>
                  <a:srgbClr val="FFFFFF"/>
                </a:solidFill>
              </a:defRPr>
            </a:pPr>
            <a:r>
              <a:rPr lang="es-ES" dirty="0">
                <a:solidFill>
                  <a:srgbClr val="FFFF00"/>
                </a:solidFill>
              </a:rPr>
              <a:t>¿Cómo describió RI en el pasado?</a:t>
            </a:r>
          </a:p>
          <a:p>
            <a:pPr defTabSz="914400">
              <a:lnSpc>
                <a:spcPct val="90000"/>
              </a:lnSpc>
              <a:spcBef>
                <a:spcPts val="1000"/>
              </a:spcBef>
              <a:defRPr sz="2400">
                <a:solidFill>
                  <a:srgbClr val="FFFFFF"/>
                </a:solidFill>
              </a:defRPr>
            </a:pPr>
            <a:r>
              <a:rPr lang="es-ES" dirty="0">
                <a:solidFill>
                  <a:srgbClr val="FFFF00"/>
                </a:solidFill>
              </a:rPr>
              <a:t>¿Cómo se compara con lo descrito en este hilo?</a:t>
            </a:r>
          </a:p>
        </p:txBody>
      </p:sp>
    </p:spTree>
    <p:extLst>
      <p:ext uri="{BB962C8B-B14F-4D97-AF65-F5344CB8AC3E}">
        <p14:creationId xmlns:p14="http://schemas.microsoft.com/office/powerpoint/2010/main" val="3159766530"/>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Title 1"/>
          <p:cNvSpPr txBox="1">
            <a:spLocks noGrp="1"/>
          </p:cNvSpPr>
          <p:nvPr>
            <p:ph type="title"/>
          </p:nvPr>
        </p:nvSpPr>
        <p:spPr>
          <a:xfrm>
            <a:off x="680320" y="753228"/>
            <a:ext cx="9613863" cy="1080939"/>
          </a:xfrm>
          <a:prstGeom prst="rect">
            <a:avLst/>
          </a:prstGeom>
        </p:spPr>
        <p:txBody>
          <a:bodyPr/>
          <a:lstStyle/>
          <a:p>
            <a:endParaRPr/>
          </a:p>
        </p:txBody>
      </p:sp>
      <p:sp>
        <p:nvSpPr>
          <p:cNvPr id="322" name="Content Placeholder 2"/>
          <p:cNvSpPr txBox="1">
            <a:spLocks noGrp="1"/>
          </p:cNvSpPr>
          <p:nvPr>
            <p:ph type="body" idx="1"/>
          </p:nvPr>
        </p:nvSpPr>
        <p:spPr>
          <a:xfrm>
            <a:off x="680320" y="2336873"/>
            <a:ext cx="9613863" cy="3599317"/>
          </a:xfrm>
          <a:prstGeom prst="rect">
            <a:avLst/>
          </a:prstGeom>
        </p:spPr>
        <p:txBody>
          <a:bodyPr/>
          <a:lstStyle>
            <a:lvl1pPr marL="0" indent="0">
              <a:buSzTx/>
              <a:buNone/>
            </a:lvl1pPr>
          </a:lstStyle>
          <a:p>
            <a:r>
              <a:rPr dirty="0"/>
              <a:t>"Families need to have a clear description of what this program entails and what their roles are in order to participate."</a:t>
            </a:r>
            <a:endParaRPr lang="es-ES" dirty="0"/>
          </a:p>
          <a:p>
            <a:r>
              <a:rPr lang="es-ES" dirty="0">
                <a:solidFill>
                  <a:srgbClr val="FFFF00"/>
                </a:solidFill>
              </a:rPr>
              <a:t>"Las familias deben tener una descripción clara de lo que implica este programa y cuáles son sus funciones para poder participar".</a:t>
            </a:r>
            <a:endParaRPr dirty="0">
              <a:solidFill>
                <a:srgbClr val="FFFF00"/>
              </a:solidFill>
            </a:endParaRPr>
          </a:p>
        </p:txBody>
      </p:sp>
      <p:pic>
        <p:nvPicPr>
          <p:cNvPr id="323" name="Picture 3" descr="Picture 3"/>
          <p:cNvPicPr>
            <a:picLocks noChangeAspect="1"/>
          </p:cNvPicPr>
          <p:nvPr/>
        </p:nvPicPr>
        <p:blipFill>
          <a:blip r:embed="rId2"/>
          <a:stretch>
            <a:fillRect/>
          </a:stretch>
        </p:blipFill>
        <p:spPr>
          <a:xfrm>
            <a:off x="2760142" y="3874027"/>
            <a:ext cx="5081532" cy="2911998"/>
          </a:xfrm>
          <a:prstGeom prst="rect">
            <a:avLst/>
          </a:prstGeom>
          <a:ln w="12700">
            <a:miter lim="400000"/>
          </a:ln>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Title 1"/>
          <p:cNvSpPr txBox="1">
            <a:spLocks noGrp="1"/>
          </p:cNvSpPr>
          <p:nvPr>
            <p:ph type="title"/>
          </p:nvPr>
        </p:nvSpPr>
        <p:spPr>
          <a:xfrm>
            <a:off x="812800" y="753228"/>
            <a:ext cx="9481383" cy="1080939"/>
          </a:xfrm>
          <a:prstGeom prst="rect">
            <a:avLst/>
          </a:prstGeom>
        </p:spPr>
        <p:txBody>
          <a:bodyPr/>
          <a:lstStyle/>
          <a:p>
            <a:r>
              <a:rPr dirty="0"/>
              <a:t>What should families know?</a:t>
            </a:r>
            <a:r>
              <a:rPr lang="es-ES" dirty="0"/>
              <a:t> </a:t>
            </a:r>
            <a:br>
              <a:rPr lang="es-ES" dirty="0"/>
            </a:br>
            <a:r>
              <a:rPr lang="es-ES" dirty="0">
                <a:solidFill>
                  <a:srgbClr val="FFFF00"/>
                </a:solidFill>
              </a:rPr>
              <a:t>¿Qué deben saber las familias?</a:t>
            </a:r>
            <a:endParaRPr dirty="0">
              <a:solidFill>
                <a:srgbClr val="FFFF00"/>
              </a:solidFill>
            </a:endParaRPr>
          </a:p>
        </p:txBody>
      </p:sp>
      <p:sp>
        <p:nvSpPr>
          <p:cNvPr id="326" name="Content Placeholder 2"/>
          <p:cNvSpPr txBox="1">
            <a:spLocks noGrp="1"/>
          </p:cNvSpPr>
          <p:nvPr>
            <p:ph type="body" idx="1"/>
          </p:nvPr>
        </p:nvSpPr>
        <p:spPr>
          <a:xfrm>
            <a:off x="680320" y="2336873"/>
            <a:ext cx="9613863" cy="3599317"/>
          </a:xfrm>
          <a:prstGeom prst="rect">
            <a:avLst/>
          </a:prstGeom>
        </p:spPr>
        <p:txBody>
          <a:bodyPr>
            <a:normAutofit/>
          </a:bodyPr>
          <a:lstStyle/>
          <a:p>
            <a:r>
              <a:rPr sz="2000" dirty="0"/>
              <a:t>What the IFSP process may involve</a:t>
            </a:r>
          </a:p>
          <a:p>
            <a:r>
              <a:rPr sz="2000" dirty="0"/>
              <a:t>The rights of families and some regulations</a:t>
            </a:r>
          </a:p>
          <a:p>
            <a:r>
              <a:rPr sz="2000" dirty="0"/>
              <a:t>Who will be involved in the life of the child and the family</a:t>
            </a:r>
          </a:p>
          <a:p>
            <a:r>
              <a:rPr sz="2000" dirty="0"/>
              <a:t>What will be the role of each person</a:t>
            </a:r>
            <a:endParaRPr lang="es-ES" sz="2000" dirty="0"/>
          </a:p>
          <a:p>
            <a:r>
              <a:rPr lang="es-ES" dirty="0">
                <a:solidFill>
                  <a:srgbClr val="FFFF00"/>
                </a:solidFill>
              </a:rPr>
              <a:t>En qué puede consistir el proceso del IFSP</a:t>
            </a:r>
          </a:p>
          <a:p>
            <a:r>
              <a:rPr lang="es-ES" dirty="0">
                <a:solidFill>
                  <a:srgbClr val="FFFF00"/>
                </a:solidFill>
              </a:rPr>
              <a:t>Los derechos de las familias y algunas normas</a:t>
            </a:r>
          </a:p>
          <a:p>
            <a:r>
              <a:rPr lang="es-ES" dirty="0">
                <a:solidFill>
                  <a:srgbClr val="FFFF00"/>
                </a:solidFill>
              </a:rPr>
              <a:t>Quién participará en la vida del niño y de la familia</a:t>
            </a:r>
          </a:p>
          <a:p>
            <a:r>
              <a:rPr lang="es-ES" dirty="0">
                <a:solidFill>
                  <a:srgbClr val="FFFF00"/>
                </a:solidFill>
              </a:rPr>
              <a:t>Cuál será el papel de cada persona</a:t>
            </a:r>
            <a:endParaRPr dirty="0">
              <a:solidFill>
                <a:srgbClr val="FFFF00"/>
              </a:solidFill>
            </a:endParaRPr>
          </a:p>
        </p:txBody>
      </p:sp>
      <p:pic>
        <p:nvPicPr>
          <p:cNvPr id="327" name="Picture 3" descr="Picture 3"/>
          <p:cNvPicPr>
            <a:picLocks noChangeAspect="1"/>
          </p:cNvPicPr>
          <p:nvPr/>
        </p:nvPicPr>
        <p:blipFill>
          <a:blip r:embed="rId2"/>
          <a:stretch>
            <a:fillRect/>
          </a:stretch>
        </p:blipFill>
        <p:spPr>
          <a:xfrm>
            <a:off x="8141793" y="4206018"/>
            <a:ext cx="3357478" cy="2326513"/>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Title 1"/>
          <p:cNvSpPr txBox="1">
            <a:spLocks noGrp="1"/>
          </p:cNvSpPr>
          <p:nvPr>
            <p:ph type="title"/>
          </p:nvPr>
        </p:nvSpPr>
        <p:spPr>
          <a:xfrm>
            <a:off x="680320" y="753228"/>
            <a:ext cx="9613863" cy="1080939"/>
          </a:xfrm>
          <a:prstGeom prst="rect">
            <a:avLst/>
          </a:prstGeom>
        </p:spPr>
        <p:txBody>
          <a:bodyPr/>
          <a:lstStyle/>
          <a:p>
            <a:r>
              <a:rPr dirty="0"/>
              <a:t>What might the IFSP process involve?</a:t>
            </a:r>
          </a:p>
        </p:txBody>
      </p:sp>
      <p:sp>
        <p:nvSpPr>
          <p:cNvPr id="330" name="Content Placeholder 2"/>
          <p:cNvSpPr txBox="1">
            <a:spLocks noGrp="1"/>
          </p:cNvSpPr>
          <p:nvPr>
            <p:ph type="body" idx="1"/>
          </p:nvPr>
        </p:nvSpPr>
        <p:spPr>
          <a:xfrm>
            <a:off x="73890" y="2022763"/>
            <a:ext cx="11822547" cy="4692072"/>
          </a:xfrm>
          <a:prstGeom prst="rect">
            <a:avLst/>
          </a:prstGeom>
        </p:spPr>
        <p:txBody>
          <a:bodyPr/>
          <a:lstStyle/>
          <a:p>
            <a:pPr marL="0" indent="0">
              <a:buSzTx/>
              <a:buNone/>
              <a:defRPr sz="2200"/>
            </a:pPr>
            <a:r>
              <a:rPr dirty="0"/>
              <a:t>The IFSP process includes:</a:t>
            </a:r>
          </a:p>
          <a:p>
            <a:pPr marL="0" indent="0">
              <a:buSzTx/>
              <a:buNone/>
              <a:defRPr sz="2200"/>
            </a:pPr>
            <a:r>
              <a:rPr dirty="0"/>
              <a:t>- Discussion with the family regarding their priorities, resources, needs and rights</a:t>
            </a:r>
          </a:p>
          <a:p>
            <a:pPr marL="0" indent="0">
              <a:buSzTx/>
              <a:buNone/>
              <a:defRPr sz="2200"/>
            </a:pPr>
            <a:r>
              <a:rPr dirty="0"/>
              <a:t>- Observations of the child</a:t>
            </a:r>
          </a:p>
          <a:p>
            <a:pPr marL="0" indent="0">
              <a:buSzTx/>
              <a:buNone/>
              <a:defRPr sz="2200"/>
            </a:pPr>
            <a:r>
              <a:rPr dirty="0"/>
              <a:t>- It depends on the formal eligibility</a:t>
            </a:r>
          </a:p>
          <a:p>
            <a:pPr marL="0" indent="0">
              <a:buSzTx/>
              <a:buNone/>
              <a:defRPr sz="2200"/>
            </a:pPr>
            <a:r>
              <a:rPr dirty="0"/>
              <a:t>- Continuous assessment</a:t>
            </a:r>
          </a:p>
          <a:p>
            <a:pPr marL="0" indent="0">
              <a:buSzTx/>
              <a:buNone/>
              <a:defRPr sz="2200"/>
            </a:pPr>
            <a:r>
              <a:rPr dirty="0"/>
              <a:t>One or more meetings where assessment results are shared, outcomes for the child and family are developed, strategies and activities to achieve these outcomes are explained, and decisions are made about service delivery</a:t>
            </a:r>
          </a:p>
          <a:p>
            <a:pPr marL="0" indent="0">
              <a:buSzTx/>
              <a:buNone/>
              <a:defRPr sz="2200"/>
            </a:pPr>
            <a:endParaRPr dirty="0"/>
          </a:p>
          <a:p>
            <a:pPr marL="0" indent="0">
              <a:buSzTx/>
              <a:buNone/>
              <a:defRPr sz="2200"/>
            </a:pPr>
            <a:r>
              <a:rPr dirty="0"/>
              <a:t>Parents should talk about their daily routines and identify ways in which they would like to be supported in the context of their daily activities, culture and community.</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41441-9517-46B2-5984-4426DC2186FC}"/>
            </a:ext>
          </a:extLst>
        </p:cNvPr>
        <p:cNvGrpSpPr/>
        <p:nvPr/>
      </p:nvGrpSpPr>
      <p:grpSpPr>
        <a:xfrm>
          <a:off x="0" y="0"/>
          <a:ext cx="0" cy="0"/>
          <a:chOff x="0" y="0"/>
          <a:chExt cx="0" cy="0"/>
        </a:xfrm>
      </p:grpSpPr>
      <p:sp>
        <p:nvSpPr>
          <p:cNvPr id="329" name="Title 1">
            <a:extLst>
              <a:ext uri="{FF2B5EF4-FFF2-40B4-BE49-F238E27FC236}">
                <a16:creationId xmlns:a16="http://schemas.microsoft.com/office/drawing/2014/main" id="{152E2C4D-DBAD-AC4F-B2EC-33AE1CD52975}"/>
              </a:ext>
            </a:extLst>
          </p:cNvPr>
          <p:cNvSpPr txBox="1">
            <a:spLocks noGrp="1"/>
          </p:cNvSpPr>
          <p:nvPr>
            <p:ph type="title"/>
          </p:nvPr>
        </p:nvSpPr>
        <p:spPr>
          <a:xfrm>
            <a:off x="680320" y="753228"/>
            <a:ext cx="9613863" cy="1080939"/>
          </a:xfrm>
          <a:prstGeom prst="rect">
            <a:avLst/>
          </a:prstGeom>
        </p:spPr>
        <p:txBody>
          <a:bodyPr/>
          <a:lstStyle/>
          <a:p>
            <a:r>
              <a:rPr lang="es-ES" dirty="0">
                <a:solidFill>
                  <a:srgbClr val="FFFF00"/>
                </a:solidFill>
              </a:rPr>
              <a:t>¿En qué puede consistir el proceso del IFSP?</a:t>
            </a:r>
            <a:endParaRPr dirty="0">
              <a:solidFill>
                <a:srgbClr val="FFFF00"/>
              </a:solidFill>
            </a:endParaRPr>
          </a:p>
        </p:txBody>
      </p:sp>
      <p:sp>
        <p:nvSpPr>
          <p:cNvPr id="330" name="Content Placeholder 2">
            <a:extLst>
              <a:ext uri="{FF2B5EF4-FFF2-40B4-BE49-F238E27FC236}">
                <a16:creationId xmlns:a16="http://schemas.microsoft.com/office/drawing/2014/main" id="{04FF903E-0B33-9730-F728-458241A4A2F1}"/>
              </a:ext>
            </a:extLst>
          </p:cNvPr>
          <p:cNvSpPr txBox="1">
            <a:spLocks noGrp="1"/>
          </p:cNvSpPr>
          <p:nvPr>
            <p:ph type="body" idx="1"/>
          </p:nvPr>
        </p:nvSpPr>
        <p:spPr>
          <a:xfrm>
            <a:off x="73890" y="2022763"/>
            <a:ext cx="11822547" cy="4692072"/>
          </a:xfrm>
          <a:prstGeom prst="rect">
            <a:avLst/>
          </a:prstGeom>
        </p:spPr>
        <p:txBody>
          <a:bodyPr>
            <a:normAutofit/>
          </a:bodyPr>
          <a:lstStyle/>
          <a:p>
            <a:pPr marL="0" indent="0">
              <a:buSzTx/>
              <a:buNone/>
              <a:defRPr sz="2200"/>
            </a:pPr>
            <a:r>
              <a:rPr lang="es-ES" dirty="0">
                <a:solidFill>
                  <a:srgbClr val="FFFF00"/>
                </a:solidFill>
              </a:rPr>
              <a:t>El proceso del IFSP incluye</a:t>
            </a:r>
          </a:p>
          <a:p>
            <a:pPr marL="0" indent="0">
              <a:buSzTx/>
              <a:buNone/>
              <a:defRPr sz="2200"/>
            </a:pPr>
            <a:r>
              <a:rPr lang="es-ES" dirty="0">
                <a:solidFill>
                  <a:srgbClr val="FFFF00"/>
                </a:solidFill>
              </a:rPr>
              <a:t>- Debate con la familia sobre sus prioridades, recursos, necesidades y derechos.</a:t>
            </a:r>
          </a:p>
          <a:p>
            <a:pPr marL="0" indent="0">
              <a:buSzTx/>
              <a:buNone/>
              <a:defRPr sz="2200"/>
            </a:pPr>
            <a:r>
              <a:rPr lang="es-ES" dirty="0">
                <a:solidFill>
                  <a:srgbClr val="FFFF00"/>
                </a:solidFill>
              </a:rPr>
              <a:t>- Observaciones del niño</a:t>
            </a:r>
          </a:p>
          <a:p>
            <a:pPr marL="0" indent="0">
              <a:buSzTx/>
              <a:buNone/>
              <a:defRPr sz="2200"/>
            </a:pPr>
            <a:r>
              <a:rPr lang="es-ES" dirty="0">
                <a:solidFill>
                  <a:srgbClr val="FFFF00"/>
                </a:solidFill>
              </a:rPr>
              <a:t>- Depende de la elegibilidad formal</a:t>
            </a:r>
          </a:p>
          <a:p>
            <a:pPr marL="0" indent="0">
              <a:buSzTx/>
              <a:buNone/>
              <a:defRPr sz="2200"/>
            </a:pPr>
            <a:r>
              <a:rPr lang="es-ES" dirty="0">
                <a:solidFill>
                  <a:srgbClr val="FFFF00"/>
                </a:solidFill>
              </a:rPr>
              <a:t>- Evaluación continua</a:t>
            </a:r>
          </a:p>
          <a:p>
            <a:pPr marL="0" indent="0">
              <a:buSzTx/>
              <a:buNone/>
              <a:defRPr sz="2200"/>
            </a:pPr>
            <a:r>
              <a:rPr lang="es-ES" dirty="0">
                <a:solidFill>
                  <a:srgbClr val="FFFF00"/>
                </a:solidFill>
              </a:rPr>
              <a:t>Una o varias reuniones en las que se comparten los resultados de la evaluación, se elaboran los resultados para el niño y la familia, se explican las estrategias y actividades para conseguir estos resultados y se toman decisiones sobre la prestación de servicios</a:t>
            </a:r>
          </a:p>
          <a:p>
            <a:pPr marL="0" indent="0">
              <a:buSzTx/>
              <a:buNone/>
              <a:defRPr sz="2200"/>
            </a:pPr>
            <a:endParaRPr lang="es-ES" dirty="0">
              <a:solidFill>
                <a:srgbClr val="FFFF00"/>
              </a:solidFill>
            </a:endParaRPr>
          </a:p>
          <a:p>
            <a:pPr marL="0" indent="0">
              <a:buSzTx/>
              <a:buNone/>
              <a:defRPr sz="2200"/>
            </a:pPr>
            <a:r>
              <a:rPr lang="es-ES" dirty="0">
                <a:solidFill>
                  <a:srgbClr val="FFFF00"/>
                </a:solidFill>
              </a:rPr>
              <a:t>Los padres deben hablar de sus rutinas diarias e identificar las formas en que les gustaría recibir apoyo en el contexto de sus actividades cotidianas, su cultura y su comunidad.</a:t>
            </a:r>
          </a:p>
          <a:p>
            <a:pPr marL="0" indent="0">
              <a:buSzTx/>
              <a:buNone/>
              <a:defRPr sz="2200"/>
            </a:pPr>
            <a:endParaRPr lang="es-ES" dirty="0"/>
          </a:p>
          <a:p>
            <a:pPr marL="0" indent="0">
              <a:buSzTx/>
              <a:buNone/>
              <a:defRPr sz="2200"/>
            </a:pPr>
            <a:endParaRPr lang="es-ES" dirty="0"/>
          </a:p>
        </p:txBody>
      </p:sp>
    </p:spTree>
    <p:extLst>
      <p:ext uri="{BB962C8B-B14F-4D97-AF65-F5344CB8AC3E}">
        <p14:creationId xmlns:p14="http://schemas.microsoft.com/office/powerpoint/2010/main" val="1412905356"/>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Title 1"/>
          <p:cNvSpPr txBox="1">
            <a:spLocks noGrp="1"/>
          </p:cNvSpPr>
          <p:nvPr>
            <p:ph type="title"/>
          </p:nvPr>
        </p:nvSpPr>
        <p:spPr>
          <a:xfrm>
            <a:off x="680320" y="753228"/>
            <a:ext cx="9613863" cy="1080939"/>
          </a:xfrm>
          <a:prstGeom prst="rect">
            <a:avLst/>
          </a:prstGeom>
        </p:spPr>
        <p:txBody>
          <a:bodyPr>
            <a:normAutofit/>
          </a:bodyPr>
          <a:lstStyle/>
          <a:p>
            <a:r>
              <a:rPr dirty="0"/>
              <a:t>Rights of families and some regulations</a:t>
            </a:r>
            <a:br>
              <a:rPr lang="es-ES" dirty="0"/>
            </a:br>
            <a:r>
              <a:rPr lang="es-ES" dirty="0">
                <a:solidFill>
                  <a:srgbClr val="FFFF00"/>
                </a:solidFill>
              </a:rPr>
              <a:t>Derechos de las familias y algunas normas</a:t>
            </a:r>
            <a:endParaRPr dirty="0">
              <a:solidFill>
                <a:srgbClr val="FFFF00"/>
              </a:solidFill>
            </a:endParaRPr>
          </a:p>
        </p:txBody>
      </p:sp>
      <p:pic>
        <p:nvPicPr>
          <p:cNvPr id="333" name="Picture 3" descr="Picture 3"/>
          <p:cNvPicPr>
            <a:picLocks noChangeAspect="1"/>
          </p:cNvPicPr>
          <p:nvPr/>
        </p:nvPicPr>
        <p:blipFill>
          <a:blip r:embed="rId2"/>
          <a:stretch>
            <a:fillRect/>
          </a:stretch>
        </p:blipFill>
        <p:spPr>
          <a:xfrm>
            <a:off x="2536719" y="2030177"/>
            <a:ext cx="5526627" cy="4776523"/>
          </a:xfrm>
          <a:prstGeom prst="rect">
            <a:avLst/>
          </a:prstGeom>
          <a:ln w="12700">
            <a:miter lim="400000"/>
          </a:ln>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itle 1"/>
          <p:cNvSpPr txBox="1">
            <a:spLocks noGrp="1"/>
          </p:cNvSpPr>
          <p:nvPr>
            <p:ph type="title"/>
          </p:nvPr>
        </p:nvSpPr>
        <p:spPr>
          <a:xfrm>
            <a:off x="680320" y="753228"/>
            <a:ext cx="9613863" cy="1080939"/>
          </a:xfrm>
          <a:prstGeom prst="rect">
            <a:avLst/>
          </a:prstGeom>
        </p:spPr>
        <p:txBody>
          <a:bodyPr/>
          <a:lstStyle>
            <a:lvl1pPr defTabSz="905255">
              <a:defRPr sz="3564"/>
            </a:lvl1pPr>
          </a:lstStyle>
          <a:p>
            <a:r>
              <a:rPr dirty="0"/>
              <a:t>Who will be involved with the child and family?</a:t>
            </a:r>
          </a:p>
        </p:txBody>
      </p:sp>
      <p:sp>
        <p:nvSpPr>
          <p:cNvPr id="336" name="Content Placeholder 2"/>
          <p:cNvSpPr txBox="1">
            <a:spLocks noGrp="1"/>
          </p:cNvSpPr>
          <p:nvPr>
            <p:ph type="body" idx="1"/>
          </p:nvPr>
        </p:nvSpPr>
        <p:spPr>
          <a:xfrm>
            <a:off x="680320" y="2336873"/>
            <a:ext cx="9613863" cy="3599317"/>
          </a:xfrm>
          <a:prstGeom prst="rect">
            <a:avLst/>
          </a:prstGeom>
        </p:spPr>
        <p:txBody>
          <a:bodyPr>
            <a:normAutofit fontScale="40000" lnSpcReduction="20000"/>
          </a:bodyPr>
          <a:lstStyle/>
          <a:p>
            <a:pPr marL="0" indent="0">
              <a:lnSpc>
                <a:spcPct val="81000"/>
              </a:lnSpc>
              <a:buSzTx/>
              <a:buNone/>
              <a:defRPr sz="2200"/>
            </a:pPr>
            <a:r>
              <a:rPr sz="3000" dirty="0"/>
              <a:t>The ISPU team includes:</a:t>
            </a:r>
          </a:p>
          <a:p>
            <a:pPr marL="0" indent="0">
              <a:lnSpc>
                <a:spcPct val="81000"/>
              </a:lnSpc>
              <a:buSzTx/>
              <a:buNone/>
              <a:defRPr sz="2200"/>
            </a:pPr>
            <a:endParaRPr sz="3000" dirty="0"/>
          </a:p>
          <a:p>
            <a:pPr marL="0" indent="0">
              <a:lnSpc>
                <a:spcPct val="81000"/>
              </a:lnSpc>
              <a:buSzTx/>
              <a:buNone/>
              <a:defRPr sz="2200"/>
            </a:pPr>
            <a:r>
              <a:rPr sz="3000" dirty="0"/>
              <a:t>Parents (and/or other family members);</a:t>
            </a:r>
          </a:p>
          <a:p>
            <a:pPr marL="0" indent="0">
              <a:lnSpc>
                <a:spcPct val="81000"/>
              </a:lnSpc>
              <a:buSzTx/>
              <a:buNone/>
              <a:defRPr sz="2200"/>
            </a:pPr>
            <a:r>
              <a:rPr sz="3000" dirty="0"/>
              <a:t>A lawyer (representative) or a person outside the family, if the parents request</a:t>
            </a:r>
          </a:p>
          <a:p>
            <a:pPr marL="0" indent="0">
              <a:lnSpc>
                <a:spcPct val="81000"/>
              </a:lnSpc>
              <a:buSzTx/>
              <a:buNone/>
              <a:defRPr sz="2200"/>
            </a:pPr>
            <a:r>
              <a:rPr sz="3000" dirty="0"/>
              <a:t>A family resource coordinator who has already worked with the family a little</a:t>
            </a:r>
          </a:p>
          <a:p>
            <a:pPr marL="0" indent="0">
              <a:lnSpc>
                <a:spcPct val="81000"/>
              </a:lnSpc>
              <a:buSzTx/>
              <a:buNone/>
              <a:defRPr sz="2200"/>
            </a:pPr>
            <a:r>
              <a:rPr sz="3000" dirty="0"/>
              <a:t>At least one RI practitioner involved in the evaluation and assessment of the child</a:t>
            </a:r>
          </a:p>
          <a:p>
            <a:pPr marL="0" indent="0">
              <a:lnSpc>
                <a:spcPct val="81000"/>
              </a:lnSpc>
              <a:buSzTx/>
              <a:buNone/>
              <a:defRPr sz="2200"/>
            </a:pPr>
            <a:r>
              <a:rPr sz="3000" dirty="0"/>
              <a:t>Some other practitioners who will deliver services to the child or family</a:t>
            </a:r>
            <a:endParaRPr lang="es-ES" sz="3000" dirty="0"/>
          </a:p>
          <a:p>
            <a:pPr marL="0" indent="0">
              <a:lnSpc>
                <a:spcPct val="81000"/>
              </a:lnSpc>
              <a:buSzTx/>
              <a:buNone/>
              <a:defRPr sz="2200"/>
            </a:pPr>
            <a:endParaRPr lang="es-ES" dirty="0"/>
          </a:p>
          <a:p>
            <a:pPr marL="0" indent="0">
              <a:lnSpc>
                <a:spcPct val="81000"/>
              </a:lnSpc>
              <a:buSzTx/>
              <a:buNone/>
              <a:defRPr sz="2200"/>
            </a:pPr>
            <a:r>
              <a:rPr lang="es-ES" sz="3300" b="1" dirty="0">
                <a:solidFill>
                  <a:srgbClr val="FFFF00"/>
                </a:solidFill>
              </a:rPr>
              <a:t>El equipo de la UIPE está formado por</a:t>
            </a:r>
          </a:p>
          <a:p>
            <a:pPr marL="0" indent="0">
              <a:lnSpc>
                <a:spcPct val="81000"/>
              </a:lnSpc>
              <a:buSzTx/>
              <a:buNone/>
              <a:defRPr sz="2200"/>
            </a:pPr>
            <a:endParaRPr lang="es-ES" sz="3300" b="1" dirty="0">
              <a:solidFill>
                <a:srgbClr val="FFFF00"/>
              </a:solidFill>
            </a:endParaRPr>
          </a:p>
          <a:p>
            <a:pPr marL="0" indent="0">
              <a:lnSpc>
                <a:spcPct val="81000"/>
              </a:lnSpc>
              <a:buSzTx/>
              <a:buNone/>
              <a:defRPr sz="2200"/>
            </a:pPr>
            <a:r>
              <a:rPr lang="es-ES" sz="3300" b="1" dirty="0">
                <a:solidFill>
                  <a:srgbClr val="FFFF00"/>
                </a:solidFill>
              </a:rPr>
              <a:t>Los padres (y/u otros miembros de la familia);</a:t>
            </a:r>
          </a:p>
          <a:p>
            <a:pPr marL="0" indent="0">
              <a:lnSpc>
                <a:spcPct val="81000"/>
              </a:lnSpc>
              <a:buSzTx/>
              <a:buNone/>
              <a:defRPr sz="2200"/>
            </a:pPr>
            <a:r>
              <a:rPr lang="es-ES" sz="3300" b="1" dirty="0">
                <a:solidFill>
                  <a:srgbClr val="FFFF00"/>
                </a:solidFill>
              </a:rPr>
              <a:t>Un abogado (representante) o una persona ajena a la familia, si los padres lo solicitan</a:t>
            </a:r>
          </a:p>
          <a:p>
            <a:pPr marL="0" indent="0">
              <a:lnSpc>
                <a:spcPct val="81000"/>
              </a:lnSpc>
              <a:buSzTx/>
              <a:buNone/>
              <a:defRPr sz="2200"/>
            </a:pPr>
            <a:r>
              <a:rPr lang="es-ES" sz="3300" b="1" dirty="0">
                <a:solidFill>
                  <a:srgbClr val="FFFF00"/>
                </a:solidFill>
              </a:rPr>
              <a:t>Un coordinador de recursos familiares que ya haya trabajado un poco con la familia</a:t>
            </a:r>
          </a:p>
          <a:p>
            <a:pPr marL="0" indent="0">
              <a:lnSpc>
                <a:spcPct val="81000"/>
              </a:lnSpc>
              <a:buSzTx/>
              <a:buNone/>
              <a:defRPr sz="2200"/>
            </a:pPr>
            <a:r>
              <a:rPr lang="es-ES" sz="3300" b="1" dirty="0">
                <a:solidFill>
                  <a:srgbClr val="FFFF00"/>
                </a:solidFill>
              </a:rPr>
              <a:t>Al menos un profesional de RI que haya participado en la evaluación y valoración del niño</a:t>
            </a:r>
          </a:p>
          <a:p>
            <a:pPr marL="0" indent="0">
              <a:lnSpc>
                <a:spcPct val="81000"/>
              </a:lnSpc>
              <a:buSzTx/>
              <a:buNone/>
              <a:defRPr sz="2200"/>
            </a:pPr>
            <a:r>
              <a:rPr lang="es-ES" sz="3300" b="1" dirty="0">
                <a:solidFill>
                  <a:srgbClr val="FFFF00"/>
                </a:solidFill>
              </a:rPr>
              <a:t>Algunos otros profesionales que prestarán servicios al niño o a la familia</a:t>
            </a:r>
          </a:p>
          <a:p>
            <a:pPr marL="0" indent="0">
              <a:lnSpc>
                <a:spcPct val="81000"/>
              </a:lnSpc>
              <a:buSzTx/>
              <a:buNone/>
              <a:defRPr sz="2200"/>
            </a:pPr>
            <a:endParaRPr lang="es-ES" dirty="0"/>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Title 1"/>
          <p:cNvSpPr txBox="1">
            <a:spLocks noGrp="1"/>
          </p:cNvSpPr>
          <p:nvPr>
            <p:ph type="title"/>
          </p:nvPr>
        </p:nvSpPr>
        <p:spPr>
          <a:xfrm>
            <a:off x="680320" y="753228"/>
            <a:ext cx="9613863" cy="1080939"/>
          </a:xfrm>
          <a:prstGeom prst="rect">
            <a:avLst/>
          </a:prstGeom>
        </p:spPr>
        <p:txBody>
          <a:bodyPr/>
          <a:lstStyle/>
          <a:p>
            <a:r>
              <a:rPr lang="es-ES" dirty="0" err="1"/>
              <a:t>What</a:t>
            </a:r>
            <a:r>
              <a:rPr lang="es-ES" dirty="0"/>
              <a:t> </a:t>
            </a:r>
            <a:r>
              <a:rPr lang="es-ES" dirty="0" err="1"/>
              <a:t>is</a:t>
            </a:r>
            <a:r>
              <a:rPr lang="es-ES" dirty="0"/>
              <a:t> the role of </a:t>
            </a:r>
            <a:r>
              <a:rPr lang="es-ES" dirty="0" err="1"/>
              <a:t>each</a:t>
            </a:r>
            <a:r>
              <a:rPr lang="es-ES" dirty="0"/>
              <a:t> </a:t>
            </a:r>
            <a:r>
              <a:rPr lang="es-ES" dirty="0" err="1"/>
              <a:t>member</a:t>
            </a:r>
            <a:r>
              <a:rPr lang="es-ES" dirty="0"/>
              <a:t>? </a:t>
            </a:r>
            <a:br>
              <a:rPr lang="es-ES" dirty="0"/>
            </a:br>
            <a:r>
              <a:rPr lang="es-ES" dirty="0">
                <a:solidFill>
                  <a:srgbClr val="FFFF00"/>
                </a:solidFill>
              </a:rPr>
              <a:t>¿Cuál es el papel de cada miembro?</a:t>
            </a:r>
          </a:p>
        </p:txBody>
      </p:sp>
      <p:sp>
        <p:nvSpPr>
          <p:cNvPr id="339" name="Content Placeholder 2"/>
          <p:cNvSpPr txBox="1">
            <a:spLocks noGrp="1"/>
          </p:cNvSpPr>
          <p:nvPr>
            <p:ph type="body" idx="1"/>
          </p:nvPr>
        </p:nvSpPr>
        <p:spPr>
          <a:xfrm>
            <a:off x="680320" y="2336873"/>
            <a:ext cx="9613863" cy="3599317"/>
          </a:xfrm>
          <a:prstGeom prst="rect">
            <a:avLst/>
          </a:prstGeom>
        </p:spPr>
        <p:txBody>
          <a:bodyPr>
            <a:normAutofit lnSpcReduction="10000"/>
          </a:bodyPr>
          <a:lstStyle>
            <a:lvl1pPr marL="0" indent="0">
              <a:buSzTx/>
              <a:buNone/>
            </a:lvl1pPr>
          </a:lstStyle>
          <a:p>
            <a:r>
              <a:rPr dirty="0"/>
              <a:t>"The role of RI practitioners is to facilitate the development, delivery, and implementation of the family ISPU and to ensure that services are delivered in a manner that is supportive of the family and not problematic for family values, priorities, and routines."</a:t>
            </a:r>
            <a:endParaRPr lang="es-ES" dirty="0"/>
          </a:p>
          <a:p>
            <a:endParaRPr lang="es-ES" dirty="0"/>
          </a:p>
          <a:p>
            <a:r>
              <a:rPr lang="es-ES" dirty="0">
                <a:solidFill>
                  <a:srgbClr val="FFFF00"/>
                </a:solidFill>
              </a:rPr>
              <a:t>"La función de los profesionales de RI es facilitar el desarrollo, la prestación y la puesta en práctica del ISPU familiar y garantizar que los servicios se presten de forma que apoyen a la familia y no supongan un problema para los valores, las prioridades y las rutinas familiares."</a:t>
            </a:r>
            <a:endParaRPr dirty="0">
              <a:solidFill>
                <a:srgbClr val="FFFF00"/>
              </a:solidFill>
            </a:endParaRP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Title 1"/>
          <p:cNvSpPr txBox="1">
            <a:spLocks noGrp="1"/>
          </p:cNvSpPr>
          <p:nvPr>
            <p:ph type="title"/>
          </p:nvPr>
        </p:nvSpPr>
        <p:spPr>
          <a:xfrm>
            <a:off x="680320" y="753228"/>
            <a:ext cx="9613863" cy="1080939"/>
          </a:xfrm>
          <a:prstGeom prst="rect">
            <a:avLst/>
          </a:prstGeom>
        </p:spPr>
        <p:txBody>
          <a:bodyPr/>
          <a:lstStyle/>
          <a:p>
            <a:endParaRPr/>
          </a:p>
        </p:txBody>
      </p:sp>
      <p:sp>
        <p:nvSpPr>
          <p:cNvPr id="342" name="Content Placeholder 2"/>
          <p:cNvSpPr txBox="1">
            <a:spLocks noGrp="1"/>
          </p:cNvSpPr>
          <p:nvPr>
            <p:ph type="body" idx="1"/>
          </p:nvPr>
        </p:nvSpPr>
        <p:spPr>
          <a:xfrm>
            <a:off x="680320" y="2336873"/>
            <a:ext cx="9613863" cy="3599317"/>
          </a:xfrm>
          <a:prstGeom prst="rect">
            <a:avLst/>
          </a:prstGeom>
        </p:spPr>
        <p:txBody>
          <a:bodyPr/>
          <a:lstStyle/>
          <a:p>
            <a:pPr marL="0" indent="0">
              <a:buSzTx/>
              <a:buNone/>
            </a:pPr>
            <a:r>
              <a:rPr dirty="0"/>
              <a:t>NEXT</a:t>
            </a:r>
          </a:p>
          <a:p>
            <a:pPr marL="0" indent="0">
              <a:buSzTx/>
              <a:buNone/>
            </a:pPr>
            <a:endParaRPr dirty="0"/>
          </a:p>
          <a:p>
            <a:pPr marL="0" indent="0">
              <a:buSzTx/>
              <a:buNone/>
            </a:pPr>
            <a:r>
              <a:rPr dirty="0"/>
              <a:t>Module 1, Topic 4, Section 4 Description of the IFSP process Referrers and community members</a:t>
            </a:r>
            <a:endParaRPr lang="es-ES" dirty="0"/>
          </a:p>
          <a:p>
            <a:pPr marL="0" indent="0">
              <a:buSzTx/>
              <a:buNone/>
            </a:pPr>
            <a:endParaRPr lang="es-ES" dirty="0"/>
          </a:p>
          <a:p>
            <a:pPr marL="0" indent="0">
              <a:buSzTx/>
              <a:buNone/>
            </a:pPr>
            <a:r>
              <a:rPr lang="es-ES" dirty="0">
                <a:solidFill>
                  <a:srgbClr val="FFFF00"/>
                </a:solidFill>
              </a:rPr>
              <a:t>Módulo 1, Tema 4, Sección 4 Descripción del proceso IFSP Remitentes y miembros de la comunidad</a:t>
            </a:r>
            <a:endParaRPr dirty="0">
              <a:solidFill>
                <a:srgbClr val="FFFF00"/>
              </a:solidFill>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Title 1"/>
          <p:cNvSpPr txBox="1">
            <a:spLocks noGrp="1"/>
          </p:cNvSpPr>
          <p:nvPr>
            <p:ph type="title"/>
          </p:nvPr>
        </p:nvSpPr>
        <p:spPr>
          <a:xfrm>
            <a:off x="680320" y="753228"/>
            <a:ext cx="9613863" cy="1080939"/>
          </a:xfrm>
          <a:prstGeom prst="rect">
            <a:avLst/>
          </a:prstGeom>
        </p:spPr>
        <p:txBody>
          <a:bodyPr/>
          <a:lstStyle/>
          <a:p>
            <a:r>
              <a:rPr dirty="0"/>
              <a:t>How well do you know the IFSP process?</a:t>
            </a:r>
            <a:r>
              <a:rPr lang="es-ES" dirty="0"/>
              <a:t> </a:t>
            </a:r>
            <a:r>
              <a:rPr lang="es-ES" dirty="0">
                <a:solidFill>
                  <a:srgbClr val="FFFF00"/>
                </a:solidFill>
              </a:rPr>
              <a:t>¿Conoces bien el proceso IFSP?</a:t>
            </a:r>
            <a:endParaRPr dirty="0">
              <a:solidFill>
                <a:srgbClr val="FFFF00"/>
              </a:solidFill>
            </a:endParaRPr>
          </a:p>
        </p:txBody>
      </p:sp>
      <p:sp>
        <p:nvSpPr>
          <p:cNvPr id="244" name="Content Placeholder 2"/>
          <p:cNvSpPr txBox="1">
            <a:spLocks noGrp="1"/>
          </p:cNvSpPr>
          <p:nvPr>
            <p:ph type="body" idx="1"/>
          </p:nvPr>
        </p:nvSpPr>
        <p:spPr>
          <a:xfrm>
            <a:off x="680320" y="2336873"/>
            <a:ext cx="9613863" cy="3599317"/>
          </a:xfrm>
          <a:prstGeom prst="rect">
            <a:avLst/>
          </a:prstGeom>
        </p:spPr>
        <p:txBody>
          <a:bodyPr>
            <a:normAutofit fontScale="62500" lnSpcReduction="20000"/>
          </a:bodyPr>
          <a:lstStyle/>
          <a:p>
            <a:pPr marL="0" indent="0">
              <a:buSzTx/>
              <a:buNone/>
            </a:pPr>
            <a:r>
              <a:rPr dirty="0"/>
              <a:t>Arrange these processes in a specific order:</a:t>
            </a:r>
          </a:p>
          <a:p>
            <a:pPr marL="0" indent="0">
              <a:buSzTx/>
              <a:buNone/>
            </a:pPr>
            <a:r>
              <a:rPr dirty="0"/>
              <a:t>Development of IFSP</a:t>
            </a:r>
          </a:p>
          <a:p>
            <a:pPr marL="0" indent="0">
              <a:buSzTx/>
              <a:buNone/>
            </a:pPr>
            <a:r>
              <a:rPr dirty="0"/>
              <a:t>Evaluation and assessment of the child</a:t>
            </a:r>
          </a:p>
          <a:p>
            <a:pPr marL="0" indent="0">
              <a:buSzTx/>
              <a:buNone/>
            </a:pPr>
            <a:r>
              <a:rPr dirty="0"/>
              <a:t>Assessment of the family</a:t>
            </a:r>
          </a:p>
          <a:p>
            <a:pPr marL="0" indent="0">
              <a:buSzTx/>
              <a:buNone/>
            </a:pPr>
            <a:r>
              <a:rPr dirty="0"/>
              <a:t>Service Delivery and Transition</a:t>
            </a:r>
          </a:p>
          <a:p>
            <a:pPr marL="0" indent="0">
              <a:buSzTx/>
              <a:buNone/>
            </a:pPr>
            <a:r>
              <a:rPr dirty="0"/>
              <a:t>Recommendation of the child for services-eligibility criteria (referral)</a:t>
            </a:r>
            <a:r>
              <a:rPr lang="es-ES" dirty="0"/>
              <a:t> </a:t>
            </a:r>
          </a:p>
          <a:p>
            <a:pPr marL="0" indent="0">
              <a:buSzTx/>
              <a:buNone/>
            </a:pPr>
            <a:r>
              <a:rPr lang="es-ES" b="1" dirty="0">
                <a:solidFill>
                  <a:srgbClr val="FFFF00"/>
                </a:solidFill>
              </a:rPr>
              <a:t>Organice estos procesos en un orden específico:</a:t>
            </a:r>
          </a:p>
          <a:p>
            <a:pPr>
              <a:buSzTx/>
            </a:pPr>
            <a:r>
              <a:rPr lang="es-ES" b="1" dirty="0">
                <a:solidFill>
                  <a:srgbClr val="FFFF00"/>
                </a:solidFill>
              </a:rPr>
              <a:t>Elaboración del IFSP</a:t>
            </a:r>
          </a:p>
          <a:p>
            <a:pPr>
              <a:buSzTx/>
            </a:pPr>
            <a:r>
              <a:rPr lang="es-ES" b="1" dirty="0">
                <a:solidFill>
                  <a:srgbClr val="FFFF00"/>
                </a:solidFill>
              </a:rPr>
              <a:t>Evaluación y valoración del niño</a:t>
            </a:r>
          </a:p>
          <a:p>
            <a:pPr>
              <a:buSzTx/>
            </a:pPr>
            <a:r>
              <a:rPr lang="es-ES" b="1" dirty="0">
                <a:solidFill>
                  <a:srgbClr val="FFFF00"/>
                </a:solidFill>
              </a:rPr>
              <a:t>Evaluación de la familia</a:t>
            </a:r>
          </a:p>
          <a:p>
            <a:pPr>
              <a:buSzTx/>
            </a:pPr>
            <a:r>
              <a:rPr lang="es-ES" b="1" dirty="0">
                <a:solidFill>
                  <a:srgbClr val="FFFF00"/>
                </a:solidFill>
              </a:rPr>
              <a:t>Prestación de servicios y transición</a:t>
            </a:r>
          </a:p>
          <a:p>
            <a:pPr>
              <a:buSzTx/>
            </a:pPr>
            <a:r>
              <a:rPr lang="es-ES" b="1" dirty="0">
                <a:solidFill>
                  <a:srgbClr val="FFFF00"/>
                </a:solidFill>
              </a:rPr>
              <a:t>Recomendación del niño para recibir servicios - criterios de elegibilidad (derivación)</a:t>
            </a:r>
            <a:endParaRPr b="1" dirty="0">
              <a:solidFill>
                <a:srgbClr val="FFFF00"/>
              </a:solidFill>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Title 1"/>
          <p:cNvSpPr txBox="1">
            <a:spLocks noGrp="1"/>
          </p:cNvSpPr>
          <p:nvPr>
            <p:ph type="ctrTitle"/>
          </p:nvPr>
        </p:nvSpPr>
        <p:spPr>
          <a:xfrm>
            <a:off x="680322" y="2733708"/>
            <a:ext cx="8144134" cy="1373071"/>
          </a:xfrm>
          <a:prstGeom prst="rect">
            <a:avLst/>
          </a:prstGeom>
        </p:spPr>
        <p:txBody>
          <a:bodyPr>
            <a:noAutofit/>
          </a:bodyPr>
          <a:lstStyle>
            <a:lvl1pPr defTabSz="448055">
              <a:defRPr sz="2646"/>
            </a:lvl1pPr>
          </a:lstStyle>
          <a:p>
            <a:r>
              <a:rPr sz="1800" dirty="0"/>
              <a:t>MODULE 1, THEME 4, SECTION 4 Description of the IFSP process of the persons who gave a recommendation and the members of the community</a:t>
            </a:r>
            <a:br>
              <a:rPr lang="es-ES" sz="1800" dirty="0"/>
            </a:br>
            <a:r>
              <a:rPr lang="es-ES" sz="1800" dirty="0">
                <a:solidFill>
                  <a:srgbClr val="FFFF00"/>
                </a:solidFill>
              </a:rPr>
              <a:t>MÓDULO 1, TEMA 4, SECCIÓN 4 Descripción del proceso del IFSP de las personas que dieron una recomendación y de los miembros de la comunidad</a:t>
            </a:r>
            <a:endParaRPr sz="1800" dirty="0">
              <a:solidFill>
                <a:srgbClr val="FFFF00"/>
              </a:solidFill>
            </a:endParaRP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Title 1"/>
          <p:cNvSpPr txBox="1">
            <a:spLocks noGrp="1"/>
          </p:cNvSpPr>
          <p:nvPr>
            <p:ph type="title"/>
          </p:nvPr>
        </p:nvSpPr>
        <p:spPr>
          <a:xfrm>
            <a:off x="680320" y="753228"/>
            <a:ext cx="9613863" cy="1080939"/>
          </a:xfrm>
          <a:prstGeom prst="rect">
            <a:avLst/>
          </a:prstGeom>
        </p:spPr>
        <p:txBody>
          <a:bodyPr/>
          <a:lstStyle/>
          <a:p>
            <a:r>
              <a:rPr dirty="0"/>
              <a:t>Explanation of the ISPU process</a:t>
            </a:r>
            <a:br>
              <a:rPr lang="es-ES" dirty="0"/>
            </a:br>
            <a:r>
              <a:rPr lang="es-ES" dirty="0">
                <a:solidFill>
                  <a:srgbClr val="FFFF00"/>
                </a:solidFill>
              </a:rPr>
              <a:t>Explicación del proceso ISPU</a:t>
            </a:r>
            <a:endParaRPr dirty="0">
              <a:solidFill>
                <a:srgbClr val="FFFF00"/>
              </a:solidFill>
            </a:endParaRPr>
          </a:p>
        </p:txBody>
      </p:sp>
      <p:sp>
        <p:nvSpPr>
          <p:cNvPr id="347" name="Content Placeholder 2"/>
          <p:cNvSpPr txBox="1">
            <a:spLocks noGrp="1"/>
          </p:cNvSpPr>
          <p:nvPr>
            <p:ph type="body" idx="1"/>
          </p:nvPr>
        </p:nvSpPr>
        <p:spPr>
          <a:xfrm>
            <a:off x="838364" y="2011565"/>
            <a:ext cx="9613863" cy="3599317"/>
          </a:xfrm>
          <a:prstGeom prst="rect">
            <a:avLst/>
          </a:prstGeom>
        </p:spPr>
        <p:txBody>
          <a:bodyPr/>
          <a:lstStyle/>
          <a:p>
            <a:pPr marL="0" indent="0">
              <a:buSzTx/>
              <a:buNone/>
            </a:pPr>
            <a:r>
              <a:rPr dirty="0"/>
              <a:t>How do you explain the ISPU process to:</a:t>
            </a:r>
          </a:p>
          <a:p>
            <a:pPr marL="0" indent="0">
              <a:buSzTx/>
              <a:buNone/>
            </a:pPr>
            <a:r>
              <a:rPr dirty="0"/>
              <a:t>- The people who made the recommendation for services?</a:t>
            </a:r>
          </a:p>
          <a:p>
            <a:pPr marL="0" indent="0">
              <a:buSzTx/>
              <a:buNone/>
            </a:pPr>
            <a:r>
              <a:rPr dirty="0"/>
              <a:t>- Any other interested community members?</a:t>
            </a:r>
            <a:endParaRPr lang="es-ES" dirty="0"/>
          </a:p>
          <a:p>
            <a:pPr marL="0" indent="0">
              <a:buSzTx/>
              <a:buNone/>
            </a:pPr>
            <a:r>
              <a:rPr lang="es-ES" dirty="0">
                <a:solidFill>
                  <a:srgbClr val="FFFF00"/>
                </a:solidFill>
              </a:rPr>
              <a:t>¿Cómo se explica el proceso ISPU a:</a:t>
            </a:r>
          </a:p>
          <a:p>
            <a:pPr marL="0" indent="0">
              <a:buSzTx/>
              <a:buNone/>
            </a:pPr>
            <a:r>
              <a:rPr lang="es-ES" dirty="0">
                <a:solidFill>
                  <a:srgbClr val="FFFF00"/>
                </a:solidFill>
              </a:rPr>
              <a:t>- ¿Las personas que hicieron la recomendación de servicios?</a:t>
            </a:r>
          </a:p>
          <a:p>
            <a:pPr marL="0" indent="0">
              <a:buSzTx/>
              <a:buNone/>
            </a:pPr>
            <a:r>
              <a:rPr lang="es-ES" dirty="0">
                <a:solidFill>
                  <a:srgbClr val="FFFF00"/>
                </a:solidFill>
              </a:rPr>
              <a:t>- ¿A otros miembros de la comunidad interesados?</a:t>
            </a:r>
            <a:endParaRPr dirty="0">
              <a:solidFill>
                <a:srgbClr val="FFFF00"/>
              </a:solidFill>
            </a:endParaRPr>
          </a:p>
        </p:txBody>
      </p:sp>
      <p:pic>
        <p:nvPicPr>
          <p:cNvPr id="348" name="Picture 3" descr="Picture 3"/>
          <p:cNvPicPr>
            <a:picLocks noChangeAspect="1"/>
          </p:cNvPicPr>
          <p:nvPr/>
        </p:nvPicPr>
        <p:blipFill>
          <a:blip r:embed="rId2"/>
          <a:stretch>
            <a:fillRect/>
          </a:stretch>
        </p:blipFill>
        <p:spPr>
          <a:xfrm>
            <a:off x="8648678" y="4531905"/>
            <a:ext cx="3291009" cy="2157954"/>
          </a:xfrm>
          <a:prstGeom prst="rect">
            <a:avLst/>
          </a:prstGeom>
          <a:ln w="12700">
            <a:miter lim="400000"/>
          </a:ln>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Title 1"/>
          <p:cNvSpPr txBox="1">
            <a:spLocks noGrp="1"/>
          </p:cNvSpPr>
          <p:nvPr>
            <p:ph type="title"/>
          </p:nvPr>
        </p:nvSpPr>
        <p:spPr>
          <a:xfrm>
            <a:off x="680320" y="753228"/>
            <a:ext cx="9613863" cy="1080939"/>
          </a:xfrm>
          <a:prstGeom prst="rect">
            <a:avLst/>
          </a:prstGeom>
        </p:spPr>
        <p:txBody>
          <a:bodyPr>
            <a:normAutofit fontScale="90000"/>
          </a:bodyPr>
          <a:lstStyle/>
          <a:p>
            <a:r>
              <a:rPr dirty="0"/>
              <a:t>Academic explanation</a:t>
            </a:r>
            <a:br>
              <a:rPr lang="es-ES" dirty="0"/>
            </a:br>
            <a:r>
              <a:rPr lang="es-ES" dirty="0">
                <a:solidFill>
                  <a:srgbClr val="FFFF00"/>
                </a:solidFill>
              </a:rPr>
              <a:t>Explicación académica</a:t>
            </a:r>
            <a:br>
              <a:rPr lang="es-ES" dirty="0"/>
            </a:br>
            <a:endParaRPr dirty="0"/>
          </a:p>
        </p:txBody>
      </p:sp>
      <p:sp>
        <p:nvSpPr>
          <p:cNvPr id="351" name="Content Placeholder 2"/>
          <p:cNvSpPr txBox="1">
            <a:spLocks noGrp="1"/>
          </p:cNvSpPr>
          <p:nvPr>
            <p:ph type="body" idx="1"/>
          </p:nvPr>
        </p:nvSpPr>
        <p:spPr>
          <a:xfrm>
            <a:off x="680320" y="2336873"/>
            <a:ext cx="9613863" cy="3599317"/>
          </a:xfrm>
          <a:prstGeom prst="rect">
            <a:avLst/>
          </a:prstGeom>
        </p:spPr>
        <p:txBody>
          <a:bodyPr>
            <a:normAutofit fontScale="70000" lnSpcReduction="20000"/>
          </a:bodyPr>
          <a:lstStyle/>
          <a:p>
            <a:pPr marL="0" indent="0">
              <a:buSzTx/>
              <a:buNone/>
            </a:pPr>
            <a:r>
              <a:rPr dirty="0"/>
              <a:t>This process is more likely to be successful if it includes:</a:t>
            </a:r>
          </a:p>
          <a:p>
            <a:pPr marL="0" indent="0">
              <a:buSzTx/>
              <a:buNone/>
            </a:pPr>
            <a:r>
              <a:rPr dirty="0"/>
              <a:t>1. Building a way to notify doctors and other people who make a recommendation;</a:t>
            </a:r>
          </a:p>
          <a:p>
            <a:pPr marL="0" indent="0">
              <a:buSzTx/>
              <a:buNone/>
            </a:pPr>
            <a:r>
              <a:rPr dirty="0"/>
              <a:t>2. Emphasizing and repeating an important message;</a:t>
            </a:r>
          </a:p>
          <a:p>
            <a:pPr marL="0" indent="0">
              <a:buSzTx/>
              <a:buNone/>
            </a:pPr>
            <a:r>
              <a:rPr dirty="0"/>
              <a:t>3. Use of concise, graphic written material;</a:t>
            </a:r>
          </a:p>
          <a:p>
            <a:pPr marL="0" indent="0">
              <a:buSzTx/>
              <a:buNone/>
            </a:pPr>
            <a:r>
              <a:rPr dirty="0"/>
              <a:t>4. Follow-up visits after initial visit.</a:t>
            </a:r>
            <a:endParaRPr lang="es-ES" dirty="0"/>
          </a:p>
          <a:p>
            <a:pPr marL="0" indent="0">
              <a:buSzTx/>
              <a:buNone/>
            </a:pPr>
            <a:endParaRPr lang="es-ES" dirty="0"/>
          </a:p>
          <a:p>
            <a:pPr marL="0" indent="0">
              <a:buSzTx/>
              <a:buNone/>
            </a:pPr>
            <a:r>
              <a:rPr lang="es-ES" b="1" dirty="0">
                <a:solidFill>
                  <a:srgbClr val="FFFF00"/>
                </a:solidFill>
              </a:rPr>
              <a:t>Este proceso tiene más probabilidades de éxito si incluye</a:t>
            </a:r>
          </a:p>
          <a:p>
            <a:pPr marL="0" indent="0">
              <a:buSzTx/>
              <a:buNone/>
            </a:pPr>
            <a:r>
              <a:rPr lang="es-ES" b="1" dirty="0">
                <a:solidFill>
                  <a:srgbClr val="FFFF00"/>
                </a:solidFill>
              </a:rPr>
              <a:t>1. 1. Crear una forma de notificar a los médicos y otras personas que hacen una recomendación;</a:t>
            </a:r>
          </a:p>
          <a:p>
            <a:pPr marL="0" indent="0">
              <a:buSzTx/>
              <a:buNone/>
            </a:pPr>
            <a:r>
              <a:rPr lang="es-ES" b="1" dirty="0">
                <a:solidFill>
                  <a:srgbClr val="FFFF00"/>
                </a:solidFill>
              </a:rPr>
              <a:t>2. Enfatizar y repetir un mensaje importante;</a:t>
            </a:r>
          </a:p>
          <a:p>
            <a:pPr marL="0" indent="0">
              <a:buSzTx/>
              <a:buNone/>
            </a:pPr>
            <a:r>
              <a:rPr lang="es-ES" b="1" dirty="0">
                <a:solidFill>
                  <a:srgbClr val="FFFF00"/>
                </a:solidFill>
              </a:rPr>
              <a:t>3. Uso de material escrito conciso y gráfico;</a:t>
            </a:r>
          </a:p>
          <a:p>
            <a:pPr marL="0" indent="0">
              <a:buSzTx/>
              <a:buNone/>
            </a:pPr>
            <a:r>
              <a:rPr lang="es-ES" b="1" dirty="0">
                <a:solidFill>
                  <a:srgbClr val="FFFF00"/>
                </a:solidFill>
              </a:rPr>
              <a:t>4. Visitas de seguimiento tras la visita inicial.</a:t>
            </a:r>
          </a:p>
          <a:p>
            <a:pPr marL="0" indent="0">
              <a:buSzTx/>
              <a:buNone/>
            </a:pPr>
            <a:endParaRPr dirty="0"/>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Title 1"/>
          <p:cNvSpPr txBox="1">
            <a:spLocks noGrp="1"/>
          </p:cNvSpPr>
          <p:nvPr>
            <p:ph type="title"/>
          </p:nvPr>
        </p:nvSpPr>
        <p:spPr>
          <a:xfrm>
            <a:off x="680320" y="753228"/>
            <a:ext cx="9613863" cy="1080939"/>
          </a:xfrm>
          <a:prstGeom prst="rect">
            <a:avLst/>
          </a:prstGeom>
        </p:spPr>
        <p:txBody>
          <a:bodyPr/>
          <a:lstStyle/>
          <a:p>
            <a:endParaRPr/>
          </a:p>
        </p:txBody>
      </p:sp>
      <p:sp>
        <p:nvSpPr>
          <p:cNvPr id="354" name="Content Placeholder 2"/>
          <p:cNvSpPr txBox="1">
            <a:spLocks noGrp="1"/>
          </p:cNvSpPr>
          <p:nvPr>
            <p:ph type="body" idx="1"/>
          </p:nvPr>
        </p:nvSpPr>
        <p:spPr>
          <a:xfrm>
            <a:off x="680320" y="2336873"/>
            <a:ext cx="9613863" cy="3599317"/>
          </a:xfrm>
          <a:prstGeom prst="rect">
            <a:avLst/>
          </a:prstGeom>
        </p:spPr>
        <p:txBody>
          <a:bodyPr>
            <a:normAutofit lnSpcReduction="10000"/>
          </a:bodyPr>
          <a:lstStyle/>
          <a:p>
            <a:pPr marL="0" indent="0">
              <a:buSzTx/>
              <a:buNone/>
            </a:pPr>
            <a:r>
              <a:rPr dirty="0"/>
              <a:t>NEXT:</a:t>
            </a:r>
          </a:p>
          <a:p>
            <a:pPr marL="0" indent="0">
              <a:buSzTx/>
              <a:buNone/>
            </a:pPr>
            <a:endParaRPr dirty="0"/>
          </a:p>
          <a:p>
            <a:pPr marL="0" indent="0">
              <a:buSzTx/>
              <a:buNone/>
            </a:pPr>
            <a:r>
              <a:rPr dirty="0"/>
              <a:t>Module 1, Topic 5</a:t>
            </a:r>
          </a:p>
          <a:p>
            <a:pPr marL="0" indent="0">
              <a:buSzTx/>
              <a:buNone/>
            </a:pPr>
            <a:r>
              <a:rPr dirty="0"/>
              <a:t>What does the intervention look like?</a:t>
            </a:r>
            <a:endParaRPr lang="es-ES" dirty="0"/>
          </a:p>
          <a:p>
            <a:pPr marL="0" indent="0">
              <a:buSzTx/>
              <a:buNone/>
            </a:pPr>
            <a:r>
              <a:rPr lang="es-ES" dirty="0">
                <a:solidFill>
                  <a:srgbClr val="FFFF00"/>
                </a:solidFill>
              </a:rPr>
              <a:t>SIGUIENTE:</a:t>
            </a:r>
          </a:p>
          <a:p>
            <a:pPr marL="0" indent="0">
              <a:buSzTx/>
              <a:buNone/>
            </a:pPr>
            <a:endParaRPr lang="es-ES" dirty="0">
              <a:solidFill>
                <a:srgbClr val="FFFF00"/>
              </a:solidFill>
            </a:endParaRPr>
          </a:p>
          <a:p>
            <a:pPr marL="0" indent="0">
              <a:buSzTx/>
              <a:buNone/>
            </a:pPr>
            <a:r>
              <a:rPr lang="es-ES" dirty="0">
                <a:solidFill>
                  <a:srgbClr val="FFFF00"/>
                </a:solidFill>
              </a:rPr>
              <a:t>Módulo 1, Tema 5</a:t>
            </a:r>
          </a:p>
          <a:p>
            <a:pPr marL="0" indent="0">
              <a:buSzTx/>
              <a:buNone/>
            </a:pPr>
            <a:r>
              <a:rPr lang="es-ES" dirty="0">
                <a:solidFill>
                  <a:srgbClr val="FFFF00"/>
                </a:solidFill>
              </a:rPr>
              <a:t>¿Cómo es la intervención?</a:t>
            </a:r>
            <a:endParaRPr dirty="0">
              <a:solidFill>
                <a:srgbClr val="FFFF00"/>
              </a:solidFill>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Title 1"/>
          <p:cNvSpPr txBox="1">
            <a:spLocks noGrp="1"/>
          </p:cNvSpPr>
          <p:nvPr>
            <p:ph type="title"/>
          </p:nvPr>
        </p:nvSpPr>
        <p:spPr>
          <a:xfrm>
            <a:off x="680320" y="753228"/>
            <a:ext cx="9613863" cy="1080939"/>
          </a:xfrm>
          <a:prstGeom prst="rect">
            <a:avLst/>
          </a:prstGeom>
        </p:spPr>
        <p:txBody>
          <a:bodyPr/>
          <a:lstStyle/>
          <a:p>
            <a:r>
              <a:rPr dirty="0"/>
              <a:t>What is the correct order?</a:t>
            </a:r>
            <a:r>
              <a:rPr lang="es-ES" dirty="0"/>
              <a:t> </a:t>
            </a:r>
            <a:br>
              <a:rPr lang="es-ES" dirty="0"/>
            </a:br>
            <a:r>
              <a:rPr lang="es-ES" dirty="0">
                <a:solidFill>
                  <a:srgbClr val="FFFF00"/>
                </a:solidFill>
              </a:rPr>
              <a:t>¿Cuál es el orden correcto?</a:t>
            </a:r>
            <a:endParaRPr dirty="0">
              <a:solidFill>
                <a:srgbClr val="FFFF00"/>
              </a:solidFill>
            </a:endParaRPr>
          </a:p>
        </p:txBody>
      </p:sp>
      <p:sp>
        <p:nvSpPr>
          <p:cNvPr id="247" name="Content Placeholder 2"/>
          <p:cNvSpPr txBox="1">
            <a:spLocks noGrp="1"/>
          </p:cNvSpPr>
          <p:nvPr>
            <p:ph type="body" idx="1"/>
          </p:nvPr>
        </p:nvSpPr>
        <p:spPr>
          <a:xfrm>
            <a:off x="680320" y="2336873"/>
            <a:ext cx="9613863" cy="3599317"/>
          </a:xfrm>
          <a:prstGeom prst="rect">
            <a:avLst/>
          </a:prstGeom>
        </p:spPr>
        <p:txBody>
          <a:bodyPr>
            <a:normAutofit fontScale="77500" lnSpcReduction="20000"/>
          </a:bodyPr>
          <a:lstStyle/>
          <a:p>
            <a:pPr marL="457200" indent="-457200">
              <a:lnSpc>
                <a:spcPct val="81000"/>
              </a:lnSpc>
              <a:buFontTx/>
              <a:buAutoNum type="arabicPeriod"/>
              <a:defRPr sz="2200"/>
            </a:pPr>
            <a:r>
              <a:rPr dirty="0"/>
              <a:t>Recommendation of the child for services-eligibility criteria (referral)</a:t>
            </a:r>
          </a:p>
          <a:p>
            <a:pPr marL="457200" indent="-457200">
              <a:lnSpc>
                <a:spcPct val="81000"/>
              </a:lnSpc>
              <a:buFontTx/>
              <a:buAutoNum type="arabicPeriod"/>
              <a:defRPr sz="2200"/>
            </a:pPr>
            <a:r>
              <a:rPr dirty="0"/>
              <a:t>Assessment of the family</a:t>
            </a:r>
          </a:p>
          <a:p>
            <a:pPr marL="457200" indent="-457200">
              <a:lnSpc>
                <a:spcPct val="81000"/>
              </a:lnSpc>
              <a:buFontTx/>
              <a:buAutoNum type="arabicPeriod"/>
              <a:defRPr sz="2200"/>
            </a:pPr>
            <a:r>
              <a:rPr dirty="0"/>
              <a:t>Evaluation and assessment of the child</a:t>
            </a:r>
          </a:p>
          <a:p>
            <a:pPr marL="457200" indent="-457200">
              <a:lnSpc>
                <a:spcPct val="81000"/>
              </a:lnSpc>
              <a:buFontTx/>
              <a:buAutoNum type="arabicPeriod"/>
              <a:defRPr sz="2200"/>
            </a:pPr>
            <a:r>
              <a:rPr dirty="0"/>
              <a:t>Development of IFSP</a:t>
            </a:r>
          </a:p>
          <a:p>
            <a:pPr marL="457200" indent="-457200">
              <a:lnSpc>
                <a:spcPct val="81000"/>
              </a:lnSpc>
              <a:buFontTx/>
              <a:buAutoNum type="arabicPeriod"/>
              <a:defRPr sz="2200"/>
            </a:pPr>
            <a:r>
              <a:rPr dirty="0"/>
              <a:t>Service Delivery and Transition</a:t>
            </a:r>
            <a:endParaRPr lang="es-ES" dirty="0"/>
          </a:p>
          <a:p>
            <a:pPr>
              <a:lnSpc>
                <a:spcPct val="81000"/>
              </a:lnSpc>
              <a:defRPr sz="2200"/>
            </a:pPr>
            <a:endParaRPr lang="es-ES" dirty="0"/>
          </a:p>
          <a:p>
            <a:pPr>
              <a:lnSpc>
                <a:spcPct val="81000"/>
              </a:lnSpc>
              <a:defRPr sz="2200"/>
            </a:pPr>
            <a:r>
              <a:rPr lang="es-ES" sz="2300" b="1" dirty="0">
                <a:solidFill>
                  <a:srgbClr val="FFFF00"/>
                </a:solidFill>
              </a:rPr>
              <a:t>Recomendación del niño para recibir servicios: criterios de elegibilidad (derivación)</a:t>
            </a:r>
          </a:p>
          <a:p>
            <a:pPr>
              <a:lnSpc>
                <a:spcPct val="81000"/>
              </a:lnSpc>
              <a:defRPr sz="2200"/>
            </a:pPr>
            <a:r>
              <a:rPr lang="es-ES" sz="2300" b="1" dirty="0">
                <a:solidFill>
                  <a:srgbClr val="FFFF00"/>
                </a:solidFill>
              </a:rPr>
              <a:t>Evaluación de la familia</a:t>
            </a:r>
          </a:p>
          <a:p>
            <a:pPr>
              <a:lnSpc>
                <a:spcPct val="81000"/>
              </a:lnSpc>
              <a:defRPr sz="2200"/>
            </a:pPr>
            <a:r>
              <a:rPr lang="es-ES" sz="2300" b="1" dirty="0">
                <a:solidFill>
                  <a:srgbClr val="FFFF00"/>
                </a:solidFill>
              </a:rPr>
              <a:t>Evaluación y valoración del niño</a:t>
            </a:r>
          </a:p>
          <a:p>
            <a:pPr>
              <a:lnSpc>
                <a:spcPct val="81000"/>
              </a:lnSpc>
              <a:defRPr sz="2200"/>
            </a:pPr>
            <a:r>
              <a:rPr lang="es-ES" sz="2300" b="1" dirty="0">
                <a:solidFill>
                  <a:srgbClr val="FFFF00"/>
                </a:solidFill>
              </a:rPr>
              <a:t>Elaboración del IFSP</a:t>
            </a:r>
          </a:p>
          <a:p>
            <a:pPr>
              <a:lnSpc>
                <a:spcPct val="81000"/>
              </a:lnSpc>
              <a:defRPr sz="2200"/>
            </a:pPr>
            <a:r>
              <a:rPr lang="es-ES" sz="2300" b="1" dirty="0">
                <a:solidFill>
                  <a:srgbClr val="FFFF00"/>
                </a:solidFill>
              </a:rPr>
              <a:t>Prestación de servicios y transición</a:t>
            </a:r>
            <a:endParaRPr sz="2300" b="1" dirty="0">
              <a:solidFill>
                <a:srgbClr val="FFFF00"/>
              </a:solidFill>
            </a:endParaRPr>
          </a:p>
          <a:p>
            <a:pPr>
              <a:lnSpc>
                <a:spcPct val="81000"/>
              </a:lnSpc>
              <a:buSzTx/>
              <a:defRPr sz="2200"/>
            </a:pPr>
            <a:r>
              <a:rPr dirty="0"/>
              <a:t> </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Title 1"/>
          <p:cNvSpPr txBox="1">
            <a:spLocks noGrp="1"/>
          </p:cNvSpPr>
          <p:nvPr>
            <p:ph type="title"/>
          </p:nvPr>
        </p:nvSpPr>
        <p:spPr>
          <a:xfrm>
            <a:off x="680320" y="753228"/>
            <a:ext cx="9613863" cy="1080939"/>
          </a:xfrm>
          <a:prstGeom prst="rect">
            <a:avLst/>
          </a:prstGeom>
        </p:spPr>
        <p:txBody>
          <a:bodyPr>
            <a:normAutofit/>
          </a:bodyPr>
          <a:lstStyle>
            <a:lvl1pPr defTabSz="905255">
              <a:defRPr sz="3564"/>
            </a:lvl1pPr>
          </a:lstStyle>
          <a:p>
            <a:r>
              <a:rPr sz="2800" dirty="0"/>
              <a:t>Why is it necessary to understand the IFSP process?</a:t>
            </a:r>
            <a:r>
              <a:rPr lang="es-ES" sz="2800" dirty="0"/>
              <a:t> </a:t>
            </a:r>
            <a:br>
              <a:rPr lang="es-ES" sz="2800" dirty="0"/>
            </a:br>
            <a:r>
              <a:rPr lang="es-ES" sz="2800" dirty="0">
                <a:solidFill>
                  <a:srgbClr val="FFFF00"/>
                </a:solidFill>
              </a:rPr>
              <a:t>¿Por qué es necesario comprender el proceso del IFSP?</a:t>
            </a:r>
            <a:endParaRPr sz="2800" dirty="0">
              <a:solidFill>
                <a:srgbClr val="FFFF00"/>
              </a:solidFill>
            </a:endParaRPr>
          </a:p>
        </p:txBody>
      </p:sp>
      <p:sp>
        <p:nvSpPr>
          <p:cNvPr id="250" name="Content Placeholder 2"/>
          <p:cNvSpPr txBox="1">
            <a:spLocks noGrp="1"/>
          </p:cNvSpPr>
          <p:nvPr>
            <p:ph type="body" idx="1"/>
          </p:nvPr>
        </p:nvSpPr>
        <p:spPr>
          <a:xfrm>
            <a:off x="680320" y="2336873"/>
            <a:ext cx="9613863" cy="3599317"/>
          </a:xfrm>
          <a:prstGeom prst="rect">
            <a:avLst/>
          </a:prstGeom>
        </p:spPr>
        <p:txBody>
          <a:bodyPr>
            <a:normAutofit fontScale="92500"/>
          </a:bodyPr>
          <a:lstStyle/>
          <a:p>
            <a:endParaRPr dirty="0"/>
          </a:p>
          <a:p>
            <a:r>
              <a:rPr dirty="0"/>
              <a:t>The IFSP process guides how family resource coordinators and practitioners interact with families entering the ECI system, including how outcomes are developed and services are decided upon in order to achieve those outcomes.</a:t>
            </a:r>
            <a:endParaRPr lang="es-ES" dirty="0"/>
          </a:p>
          <a:p>
            <a:endParaRPr lang="es-ES" dirty="0"/>
          </a:p>
          <a:p>
            <a:r>
              <a:rPr lang="es-ES" dirty="0">
                <a:solidFill>
                  <a:srgbClr val="FFFF00"/>
                </a:solidFill>
              </a:rPr>
              <a:t>El proceso del IFSP orienta la forma en que los coordinadores de recursos familiares y los profesionales interactúan con las familias que entran en el sistema de ECI, incluida la forma en que se desarrollan los resultados y se deciden los servicios para lograr esos resultados.</a:t>
            </a:r>
            <a:endParaRPr dirty="0">
              <a:solidFill>
                <a:srgbClr val="FFFF00"/>
              </a:solidFill>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Title 1"/>
          <p:cNvSpPr txBox="1">
            <a:spLocks noGrp="1"/>
          </p:cNvSpPr>
          <p:nvPr>
            <p:ph type="title"/>
          </p:nvPr>
        </p:nvSpPr>
        <p:spPr>
          <a:xfrm>
            <a:off x="680320" y="753228"/>
            <a:ext cx="9613863" cy="1080939"/>
          </a:xfrm>
          <a:prstGeom prst="rect">
            <a:avLst/>
          </a:prstGeom>
        </p:spPr>
        <p:txBody>
          <a:bodyPr/>
          <a:lstStyle/>
          <a:p>
            <a:r>
              <a:rPr dirty="0"/>
              <a:t>IFSP and IDEA</a:t>
            </a:r>
            <a:br>
              <a:rPr lang="es-ES" dirty="0"/>
            </a:br>
            <a:r>
              <a:rPr lang="es-ES" dirty="0">
                <a:solidFill>
                  <a:srgbClr val="FFFF00"/>
                </a:solidFill>
              </a:rPr>
              <a:t>IFSP e IDEA</a:t>
            </a:r>
            <a:endParaRPr dirty="0">
              <a:solidFill>
                <a:srgbClr val="FFFF00"/>
              </a:solidFill>
            </a:endParaRPr>
          </a:p>
        </p:txBody>
      </p:sp>
      <p:sp>
        <p:nvSpPr>
          <p:cNvPr id="253" name="Content Placeholder 2"/>
          <p:cNvSpPr txBox="1">
            <a:spLocks noGrp="1"/>
          </p:cNvSpPr>
          <p:nvPr>
            <p:ph type="body" idx="1"/>
          </p:nvPr>
        </p:nvSpPr>
        <p:spPr>
          <a:xfrm>
            <a:off x="680321" y="2336873"/>
            <a:ext cx="10181643" cy="4026983"/>
          </a:xfrm>
          <a:prstGeom prst="rect">
            <a:avLst/>
          </a:prstGeom>
        </p:spPr>
        <p:txBody>
          <a:bodyPr>
            <a:normAutofit fontScale="62500" lnSpcReduction="20000"/>
          </a:bodyPr>
          <a:lstStyle/>
          <a:p>
            <a:pPr marL="0" indent="0">
              <a:buSzTx/>
              <a:buNone/>
            </a:pPr>
            <a:r>
              <a:rPr dirty="0"/>
              <a:t>ECI programs must provide:</a:t>
            </a:r>
          </a:p>
          <a:p>
            <a:pPr marL="0" indent="0">
              <a:buSzTx/>
              <a:buNone/>
            </a:pPr>
            <a:r>
              <a:rPr dirty="0"/>
              <a:t>Multidisciplinary assessment of the unique strengths and needs of the infant or toddler and identification of services appropriate to meet those needs;</a:t>
            </a:r>
          </a:p>
          <a:p>
            <a:pPr marL="0" indent="0">
              <a:buSzTx/>
              <a:buNone/>
            </a:pPr>
            <a:r>
              <a:rPr dirty="0"/>
              <a:t>A family-centered assessment of the family's resources, priorities, and concerns and identification of those supports and services important to increase the family's capacity to meet the developmental needs of the infant/toddler; and</a:t>
            </a:r>
          </a:p>
          <a:p>
            <a:pPr marL="0" indent="0">
              <a:buSzTx/>
              <a:buNone/>
            </a:pPr>
            <a:r>
              <a:rPr dirty="0"/>
              <a:t>A written IFSP developed by the team, including parents.</a:t>
            </a:r>
            <a:endParaRPr lang="es-ES" dirty="0"/>
          </a:p>
          <a:p>
            <a:pPr marL="0" indent="0">
              <a:buSzTx/>
              <a:buNone/>
            </a:pPr>
            <a:r>
              <a:rPr lang="es-ES" sz="2900" b="1" dirty="0">
                <a:solidFill>
                  <a:srgbClr val="FFFF00"/>
                </a:solidFill>
              </a:rPr>
              <a:t>Los programas de ECI deben proporcionar:</a:t>
            </a:r>
          </a:p>
          <a:p>
            <a:pPr marL="0" indent="0">
              <a:buSzTx/>
              <a:buNone/>
            </a:pPr>
            <a:r>
              <a:rPr lang="es-ES" sz="2900" b="1" dirty="0">
                <a:solidFill>
                  <a:srgbClr val="FFFF00"/>
                </a:solidFill>
              </a:rPr>
              <a:t>Una evaluación multidisciplinaria de los puntos fuertes y las necesidades únicas del bebé o niño pequeño y la identificación de los servicios apropiados para satisfacer esas necesidades;</a:t>
            </a:r>
          </a:p>
          <a:p>
            <a:pPr marL="0" indent="0">
              <a:buSzTx/>
              <a:buNone/>
            </a:pPr>
            <a:r>
              <a:rPr lang="es-ES" sz="2900" b="1" dirty="0">
                <a:solidFill>
                  <a:srgbClr val="FFFF00"/>
                </a:solidFill>
              </a:rPr>
              <a:t>Una evaluación centrada en la familia de los recursos, prioridades y preocupaciones de la familia y la identificación de los apoyos y servicios importantes para aumentar la capacidad de la familia de satisfacer las necesidades de desarrollo del bebé o niño pequeño; y</a:t>
            </a:r>
          </a:p>
          <a:p>
            <a:pPr marL="0" indent="0">
              <a:buSzTx/>
              <a:buNone/>
            </a:pPr>
            <a:r>
              <a:rPr lang="es-ES" sz="2900" b="1" dirty="0">
                <a:solidFill>
                  <a:srgbClr val="FFFF00"/>
                </a:solidFill>
              </a:rPr>
              <a:t>Un IFSP escrito elaborado por el equipo, incluidos los padres.</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Title 1"/>
          <p:cNvSpPr txBox="1">
            <a:spLocks noGrp="1"/>
          </p:cNvSpPr>
          <p:nvPr>
            <p:ph type="title"/>
          </p:nvPr>
        </p:nvSpPr>
        <p:spPr>
          <a:xfrm>
            <a:off x="680320" y="753228"/>
            <a:ext cx="9613863" cy="1080939"/>
          </a:xfrm>
          <a:prstGeom prst="rect">
            <a:avLst/>
          </a:prstGeom>
        </p:spPr>
        <p:txBody>
          <a:bodyPr/>
          <a:lstStyle/>
          <a:p>
            <a:r>
              <a:rPr dirty="0"/>
              <a:t>IFSP is?</a:t>
            </a:r>
            <a:br>
              <a:rPr lang="es-ES" dirty="0"/>
            </a:br>
            <a:r>
              <a:rPr lang="es-ES" dirty="0">
                <a:solidFill>
                  <a:srgbClr val="FFFF00"/>
                </a:solidFill>
              </a:rPr>
              <a:t>¿Qué es el IFSP?</a:t>
            </a:r>
            <a:endParaRPr dirty="0">
              <a:solidFill>
                <a:srgbClr val="FFFF00"/>
              </a:solidFill>
            </a:endParaRPr>
          </a:p>
        </p:txBody>
      </p:sp>
      <p:sp>
        <p:nvSpPr>
          <p:cNvPr id="256" name="Content Placeholder 2"/>
          <p:cNvSpPr txBox="1">
            <a:spLocks noGrp="1"/>
          </p:cNvSpPr>
          <p:nvPr>
            <p:ph type="body" idx="1"/>
          </p:nvPr>
        </p:nvSpPr>
        <p:spPr>
          <a:xfrm>
            <a:off x="680320" y="2336873"/>
            <a:ext cx="9613863" cy="3599317"/>
          </a:xfrm>
          <a:prstGeom prst="rect">
            <a:avLst/>
          </a:prstGeom>
        </p:spPr>
        <p:txBody>
          <a:bodyPr/>
          <a:lstStyle/>
          <a:p>
            <a:r>
              <a:rPr dirty="0"/>
              <a:t>IFSP is a document!</a:t>
            </a:r>
          </a:p>
          <a:p>
            <a:r>
              <a:rPr dirty="0"/>
              <a:t>IFSP is a process! (flow chart)</a:t>
            </a:r>
            <a:endParaRPr lang="es-ES" dirty="0"/>
          </a:p>
          <a:p>
            <a:endParaRPr lang="es-ES" dirty="0"/>
          </a:p>
          <a:p>
            <a:r>
              <a:rPr lang="es-ES" sz="2800" dirty="0">
                <a:solidFill>
                  <a:srgbClr val="FFFF00"/>
                </a:solidFill>
              </a:rPr>
              <a:t>El IFSP es un documento</a:t>
            </a:r>
          </a:p>
          <a:p>
            <a:r>
              <a:rPr lang="es-ES" sz="2800" dirty="0">
                <a:solidFill>
                  <a:srgbClr val="FFFF00"/>
                </a:solidFill>
              </a:rPr>
              <a:t>El IFSP es un proceso (diagrama de flujo)</a:t>
            </a:r>
            <a:endParaRPr sz="2800" dirty="0">
              <a:solidFill>
                <a:srgbClr val="FFFF00"/>
              </a:solidFill>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Title 1"/>
          <p:cNvSpPr txBox="1">
            <a:spLocks noGrp="1"/>
          </p:cNvSpPr>
          <p:nvPr>
            <p:ph type="title"/>
          </p:nvPr>
        </p:nvSpPr>
        <p:spPr>
          <a:xfrm>
            <a:off x="680320" y="753228"/>
            <a:ext cx="9613863" cy="1080939"/>
          </a:xfrm>
          <a:prstGeom prst="rect">
            <a:avLst/>
          </a:prstGeom>
        </p:spPr>
        <p:txBody>
          <a:bodyPr/>
          <a:lstStyle/>
          <a:p>
            <a:endParaRPr/>
          </a:p>
        </p:txBody>
      </p:sp>
      <p:sp>
        <p:nvSpPr>
          <p:cNvPr id="259" name="Content Placeholder 2"/>
          <p:cNvSpPr txBox="1">
            <a:spLocks noGrp="1"/>
          </p:cNvSpPr>
          <p:nvPr>
            <p:ph type="body" idx="1"/>
          </p:nvPr>
        </p:nvSpPr>
        <p:spPr>
          <a:xfrm>
            <a:off x="680320" y="2336873"/>
            <a:ext cx="9613863" cy="3599317"/>
          </a:xfrm>
          <a:prstGeom prst="rect">
            <a:avLst/>
          </a:prstGeom>
        </p:spPr>
        <p:txBody>
          <a:bodyPr>
            <a:normAutofit/>
          </a:bodyPr>
          <a:lstStyle/>
          <a:p>
            <a:pPr marL="0" indent="0">
              <a:buSzTx/>
              <a:buNone/>
              <a:defRPr sz="3600"/>
            </a:pPr>
            <a:r>
              <a:rPr sz="2800" dirty="0"/>
              <a:t>NEXT:</a:t>
            </a:r>
          </a:p>
          <a:p>
            <a:pPr marL="0" indent="0">
              <a:buSzTx/>
              <a:buNone/>
              <a:defRPr sz="3600"/>
            </a:pPr>
            <a:r>
              <a:rPr sz="2800" dirty="0"/>
              <a:t>Topic 4, Part 2</a:t>
            </a:r>
          </a:p>
          <a:p>
            <a:pPr marL="0" indent="0">
              <a:buSzTx/>
              <a:buNone/>
              <a:defRPr sz="3600"/>
            </a:pPr>
            <a:r>
              <a:rPr sz="2800" dirty="0"/>
              <a:t>IFSP process</a:t>
            </a:r>
            <a:endParaRPr lang="es-ES" sz="2800" dirty="0"/>
          </a:p>
          <a:p>
            <a:pPr marL="0" indent="0">
              <a:buSzTx/>
              <a:buNone/>
              <a:defRPr sz="3600"/>
            </a:pPr>
            <a:r>
              <a:rPr lang="es-ES" dirty="0">
                <a:solidFill>
                  <a:srgbClr val="FFFF00"/>
                </a:solidFill>
              </a:rPr>
              <a:t>SIGUIENTE:</a:t>
            </a:r>
          </a:p>
          <a:p>
            <a:pPr marL="0" indent="0">
              <a:buSzTx/>
              <a:buNone/>
              <a:defRPr sz="3600"/>
            </a:pPr>
            <a:r>
              <a:rPr lang="es-ES" dirty="0">
                <a:solidFill>
                  <a:srgbClr val="FFFF00"/>
                </a:solidFill>
              </a:rPr>
              <a:t>Tema 4, Parte 2</a:t>
            </a:r>
          </a:p>
          <a:p>
            <a:pPr marL="0" indent="0">
              <a:buSzTx/>
              <a:buNone/>
              <a:defRPr sz="3600"/>
            </a:pPr>
            <a:r>
              <a:rPr lang="es-ES" dirty="0">
                <a:solidFill>
                  <a:srgbClr val="FFFF00"/>
                </a:solidFill>
              </a:rPr>
              <a:t>Proceso IFSP</a:t>
            </a:r>
            <a:endParaRPr dirty="0">
              <a:solidFill>
                <a:srgbClr val="FFFF00"/>
              </a:solidFill>
            </a:endParaRPr>
          </a:p>
        </p:txBody>
      </p:sp>
    </p:spTree>
  </p:cSld>
  <p:clrMapOvr>
    <a:masterClrMapping/>
  </p:clrMapOvr>
  <p:transition spd="med"/>
</p:sld>
</file>

<file path=ppt/theme/theme1.xml><?xml version="1.0" encoding="utf-8"?>
<a:theme xmlns:a="http://schemas.openxmlformats.org/drawingml/2006/main" name="Berlin">
  <a:themeElements>
    <a:clrScheme name="Berlin">
      <a:dk1>
        <a:srgbClr val="000000"/>
      </a:dk1>
      <a:lt1>
        <a:srgbClr val="FFFFFF"/>
      </a:lt1>
      <a:dk2>
        <a:srgbClr val="A7A7A7"/>
      </a:dk2>
      <a:lt2>
        <a:srgbClr val="535353"/>
      </a:lt2>
      <a:accent1>
        <a:srgbClr val="F09415"/>
      </a:accent1>
      <a:accent2>
        <a:srgbClr val="C1B56B"/>
      </a:accent2>
      <a:accent3>
        <a:srgbClr val="4BAF73"/>
      </a:accent3>
      <a:accent4>
        <a:srgbClr val="5AA6C0"/>
      </a:accent4>
      <a:accent5>
        <a:srgbClr val="D17DF9"/>
      </a:accent5>
      <a:accent6>
        <a:srgbClr val="FA7E5C"/>
      </a:accent6>
      <a:hlink>
        <a:srgbClr val="0000FF"/>
      </a:hlink>
      <a:folHlink>
        <a:srgbClr val="FF00FF"/>
      </a:folHlink>
    </a:clrScheme>
    <a:fontScheme name="Berlin">
      <a:majorFont>
        <a:latin typeface="Helvetica"/>
        <a:ea typeface="Helvetica"/>
        <a:cs typeface="Helvetica"/>
      </a:majorFont>
      <a:minorFont>
        <a:latin typeface="Trebuchet MS"/>
        <a:ea typeface="Trebuchet MS"/>
        <a:cs typeface="Trebuchet MS"/>
      </a:minorFont>
    </a:fontScheme>
    <a:fmtScheme name="Berli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erlin">
  <a:themeElements>
    <a:clrScheme name="Berlin">
      <a:dk1>
        <a:srgbClr val="000000"/>
      </a:dk1>
      <a:lt1>
        <a:srgbClr val="FFFFFF"/>
      </a:lt1>
      <a:dk2>
        <a:srgbClr val="A7A7A7"/>
      </a:dk2>
      <a:lt2>
        <a:srgbClr val="535353"/>
      </a:lt2>
      <a:accent1>
        <a:srgbClr val="F09415"/>
      </a:accent1>
      <a:accent2>
        <a:srgbClr val="C1B56B"/>
      </a:accent2>
      <a:accent3>
        <a:srgbClr val="4BAF73"/>
      </a:accent3>
      <a:accent4>
        <a:srgbClr val="5AA6C0"/>
      </a:accent4>
      <a:accent5>
        <a:srgbClr val="D17DF9"/>
      </a:accent5>
      <a:accent6>
        <a:srgbClr val="FA7E5C"/>
      </a:accent6>
      <a:hlink>
        <a:srgbClr val="0000FF"/>
      </a:hlink>
      <a:folHlink>
        <a:srgbClr val="FF00FF"/>
      </a:folHlink>
    </a:clrScheme>
    <a:fontScheme name="Berlin">
      <a:majorFont>
        <a:latin typeface="Helvetica"/>
        <a:ea typeface="Helvetica"/>
        <a:cs typeface="Helvetica"/>
      </a:majorFont>
      <a:minorFont>
        <a:latin typeface="Trebuchet MS"/>
        <a:ea typeface="Trebuchet MS"/>
        <a:cs typeface="Trebuchet MS"/>
      </a:minorFont>
    </a:fontScheme>
    <a:fmtScheme name="Berli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Trebuchet M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132</TotalTime>
  <Words>3505</Words>
  <Application>Microsoft Macintosh PowerPoint</Application>
  <PresentationFormat>Panorámica</PresentationFormat>
  <Paragraphs>381</Paragraphs>
  <Slides>43</Slides>
  <Notes>2</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43</vt:i4>
      </vt:variant>
    </vt:vector>
  </HeadingPairs>
  <TitlesOfParts>
    <vt:vector size="46" baseType="lpstr">
      <vt:lpstr>Arial</vt:lpstr>
      <vt:lpstr>Trebuchet MS</vt:lpstr>
      <vt:lpstr>Berlin</vt:lpstr>
      <vt:lpstr>MODULE 1, TOPIC 4, PART 1 Introduction to the IFSP process MÓDULO 1, TEMA 4, PARTE 1 Introducción al proceso IFSP</vt:lpstr>
      <vt:lpstr>IFSP process</vt:lpstr>
      <vt:lpstr>Proceso IFSP</vt:lpstr>
      <vt:lpstr>How well do you know the IFSP process? ¿Conoces bien el proceso IFSP?</vt:lpstr>
      <vt:lpstr>What is the correct order?  ¿Cuál es el orden correcto?</vt:lpstr>
      <vt:lpstr>Why is it necessary to understand the IFSP process?  ¿Por qué es necesario comprender el proceso del IFSP?</vt:lpstr>
      <vt:lpstr>IFSP and IDEA IFSP e IDEA</vt:lpstr>
      <vt:lpstr>IFSP is? ¿Qué es el IFSP?</vt:lpstr>
      <vt:lpstr>Presentación de PowerPoint</vt:lpstr>
      <vt:lpstr>MODULE 1, THEME 4, PART 2 The IFSP process MÓDULO 1, TEMA 4, PARTE 2 El proceso IFSP</vt:lpstr>
      <vt:lpstr>IFSP process</vt:lpstr>
      <vt:lpstr>Proceso IFSP</vt:lpstr>
      <vt:lpstr>Check your knowledge!  ¡Compruebe sus conocimientos!</vt:lpstr>
      <vt:lpstr>IFSP process</vt:lpstr>
      <vt:lpstr>Proceso IFSP</vt:lpstr>
      <vt:lpstr>Check your knowledge!  ¡Compruebe sus conocimientos!</vt:lpstr>
      <vt:lpstr> Child and family outcomes</vt:lpstr>
      <vt:lpstr>Resultados para el niño y la familia</vt:lpstr>
      <vt:lpstr>Check your knowledge!  ¡Compruebe sus conocimientos!</vt:lpstr>
      <vt:lpstr>IFSP process</vt:lpstr>
      <vt:lpstr>Proceso IFSP</vt:lpstr>
      <vt:lpstr>Check your knowledge!  ¡Compruebe sus conocimientos!</vt:lpstr>
      <vt:lpstr>IFSP process Proceso IFSP</vt:lpstr>
      <vt:lpstr>Check your knowledge!  ¡Compruebe sus conocimientos!</vt:lpstr>
      <vt:lpstr>IFSP process</vt:lpstr>
      <vt:lpstr>Proceso IFSP</vt:lpstr>
      <vt:lpstr>Check your knowledge!  ¡Compruebe sus conocimientos!</vt:lpstr>
      <vt:lpstr>Presentación de PowerPoint</vt:lpstr>
      <vt:lpstr>MODULE 1, THEME 4, SECTION 3 Description of the IFSP process of families MÓDULO 1, TEMA 4, SECCIÓN 3 Descripción del proceso IFSP de las familias</vt:lpstr>
      <vt:lpstr>How to explain the ISPU process to families?</vt:lpstr>
      <vt:lpstr>¿Cómo explicar el proceso ISPU a las familias?</vt:lpstr>
      <vt:lpstr>Presentación de PowerPoint</vt:lpstr>
      <vt:lpstr>What should families know?  ¿Qué deben saber las familias?</vt:lpstr>
      <vt:lpstr>What might the IFSP process involve?</vt:lpstr>
      <vt:lpstr>¿En qué puede consistir el proceso del IFSP?</vt:lpstr>
      <vt:lpstr>Rights of families and some regulations Derechos de las familias y algunas normas</vt:lpstr>
      <vt:lpstr>Who will be involved with the child and family?</vt:lpstr>
      <vt:lpstr>What is the role of each member?  ¿Cuál es el papel de cada miembro?</vt:lpstr>
      <vt:lpstr>Presentación de PowerPoint</vt:lpstr>
      <vt:lpstr>MODULE 1, THEME 4, SECTION 4 Description of the IFSP process of the persons who gave a recommendation and the members of the community MÓDULO 1, TEMA 4, SECCIÓN 4 Descripción del proceso del IFSP de las personas que dieron una recomendación y de los miembros de la comunidad</vt:lpstr>
      <vt:lpstr>Explanation of the ISPU process Explicación del proceso ISPU</vt:lpstr>
      <vt:lpstr>Academic explanation Explicación académica </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TOPIC 4, PART 1 Introduction to the IFSP process</dc:title>
  <cp:lastModifiedBy>luis miguel villar angulo</cp:lastModifiedBy>
  <cp:revision>11</cp:revision>
  <dcterms:modified xsi:type="dcterms:W3CDTF">2024-01-25T12:09:05Z</dcterms:modified>
</cp:coreProperties>
</file>